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.xml" ContentType="application/vnd.openxmlformats-officedocument.presentationml.tags+xml"/>
  <Override PartName="/ppt/notesSlides/notesSlide26.xml" ContentType="application/vnd.openxmlformats-officedocument.presentationml.notesSlide+xml"/>
  <Override PartName="/ppt/tags/tag2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  <p:sldMasterId id="2147483909" r:id="rId2"/>
    <p:sldMasterId id="2147483924" r:id="rId3"/>
  </p:sldMasterIdLst>
  <p:notesMasterIdLst>
    <p:notesMasterId r:id="rId40"/>
  </p:notesMasterIdLst>
  <p:sldIdLst>
    <p:sldId id="265" r:id="rId4"/>
    <p:sldId id="3232" r:id="rId5"/>
    <p:sldId id="296" r:id="rId6"/>
    <p:sldId id="3233" r:id="rId7"/>
    <p:sldId id="291" r:id="rId8"/>
    <p:sldId id="3238" r:id="rId9"/>
    <p:sldId id="309" r:id="rId10"/>
    <p:sldId id="3239" r:id="rId11"/>
    <p:sldId id="3240" r:id="rId12"/>
    <p:sldId id="3241" r:id="rId13"/>
    <p:sldId id="3242" r:id="rId14"/>
    <p:sldId id="3235" r:id="rId15"/>
    <p:sldId id="3243" r:id="rId16"/>
    <p:sldId id="301" r:id="rId17"/>
    <p:sldId id="302" r:id="rId18"/>
    <p:sldId id="3244" r:id="rId19"/>
    <p:sldId id="3250" r:id="rId20"/>
    <p:sldId id="3246" r:id="rId21"/>
    <p:sldId id="3251" r:id="rId22"/>
    <p:sldId id="3247" r:id="rId23"/>
    <p:sldId id="3245" r:id="rId24"/>
    <p:sldId id="3252" r:id="rId25"/>
    <p:sldId id="3253" r:id="rId26"/>
    <p:sldId id="3254" r:id="rId27"/>
    <p:sldId id="3255" r:id="rId28"/>
    <p:sldId id="3211" r:id="rId29"/>
    <p:sldId id="3212" r:id="rId30"/>
    <p:sldId id="3213" r:id="rId31"/>
    <p:sldId id="3214" r:id="rId32"/>
    <p:sldId id="3215" r:id="rId33"/>
    <p:sldId id="3196" r:id="rId34"/>
    <p:sldId id="3216" r:id="rId35"/>
    <p:sldId id="3236" r:id="rId36"/>
    <p:sldId id="305" r:id="rId37"/>
    <p:sldId id="306" r:id="rId38"/>
    <p:sldId id="323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432FF"/>
    <a:srgbClr val="FDFDD7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Kiểu Sáng 3 - Nhấn mạnh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Kiểu Trung bình 1 - Nhấn mạnh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2164" autoAdjust="0"/>
  </p:normalViewPr>
  <p:slideViewPr>
    <p:cSldViewPr snapToGrid="0">
      <p:cViewPr varScale="1">
        <p:scale>
          <a:sx n="68" d="100"/>
          <a:sy n="68" d="100"/>
        </p:scale>
        <p:origin x="6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60C32-2FE5-41A6-81FC-47A720419F09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BC535-5621-4433-B6F2-C5A309120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18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79425-A665-4653-BFC6-8C19A349B1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475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79425-A665-4653-BFC6-8C19A349B1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447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79425-A665-4653-BFC6-8C19A349B1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370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79425-A665-4653-BFC6-8C19A349B1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839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79425-A665-4653-BFC6-8C19A349B1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527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79425-A665-4653-BFC6-8C19A349B1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639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79425-A665-4653-BFC6-8C19A349B1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558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79425-A665-4653-BFC6-8C19A349B1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7126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79425-A665-4653-BFC6-8C19A349B1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1164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79425-A665-4653-BFC6-8C19A349B1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3826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79425-A665-4653-BFC6-8C19A349B1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501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79425-A665-4653-BFC6-8C19A349B1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4445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79425-A665-4653-BFC6-8C19A349B1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7029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79425-A665-4653-BFC6-8C19A349B1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786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79425-A665-4653-BFC6-8C19A349B1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6198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79425-A665-4653-BFC6-8C19A349B1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1817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79425-A665-4653-BFC6-8C19A349B1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4286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79425-A665-4653-BFC6-8C19A349B1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4683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52144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79425-A665-4653-BFC6-8C19A349B1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0406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79425-A665-4653-BFC6-8C19A349B1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5086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79425-A665-4653-BFC6-8C19A349B1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16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79425-A665-4653-BFC6-8C19A349B1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6197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79425-A665-4653-BFC6-8C19A349B1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943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79425-A665-4653-BFC6-8C19A349B1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592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79425-A665-4653-BFC6-8C19A349B1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777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79425-A665-4653-BFC6-8C19A349B1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216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79425-A665-4653-BFC6-8C19A349B1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566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79425-A665-4653-BFC6-8C19A349B1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680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79425-A665-4653-BFC6-8C19A349B1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31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136BBA-8B50-475E-B923-FB33F689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E1847FD-5872-4021-B6A9-497D7047F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4C410C-3F09-4EBE-9DB3-4901C05A4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F1C9-586C-4FE5-A354-7876DB3926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FBE106-FAA2-44EF-AA3E-A8011148F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535C8F-1BA7-46EC-B469-381EA1067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BAFA-6C3E-4DA1-A4E6-39C00C391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22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F66F8A-80B8-478E-817F-E53B1F308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95940D1-C4C2-4283-8150-7A5FF220C6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1581E08-CBE1-4C6B-9EA0-C775D084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F1C9-586C-4FE5-A354-7876DB3926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ABA6CA-334A-4CAF-8CF0-061150E42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205FE9-4AAD-4F9D-9A9B-4EC3C92D9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BAFA-6C3E-4DA1-A4E6-39C00C391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11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886588E-A76E-44C7-86AD-8FF3A450EE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82F777-4C4D-4BB0-9CB3-369E7F5CB2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A5E9F7-D21A-4104-AEAD-1BFD01F59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F1C9-586C-4FE5-A354-7876DB3926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9CF38B-D0DE-402C-82D6-279857524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C951F3-4FF2-43B6-ADEE-798698341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BAFA-6C3E-4DA1-A4E6-39C00C391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55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117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0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604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136BBA-8B50-475E-B923-FB33F689A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E1847FD-5872-4021-B6A9-497D7047F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4C410C-3F09-4EBE-9DB3-4901C05A4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F1C9-586C-4FE5-A354-7876DB3926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FBE106-FAA2-44EF-AA3E-A8011148F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535C8F-1BA7-46EC-B469-381EA1067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BAFA-6C3E-4DA1-A4E6-39C00C391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05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6897FB-B9FE-41A7-AD44-9BE0F686D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6337E8-106A-4201-9807-2ED7853FB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FA9E2C-848D-4AD8-9CF1-187A5D625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F1C9-586C-4FE5-A354-7876DB3926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C60E59-E753-4D16-A367-90C9E1BA0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CF54D3-8E63-4D6E-B292-3CAFD908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BAFA-6C3E-4DA1-A4E6-39C00C391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22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DD4B79-5E70-4B80-A63F-48BB2976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5C1059-1BFE-4453-B934-E78436AE3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289C2F-7FF3-474A-8CDC-EBDF32EF0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F1C9-586C-4FE5-A354-7876DB3926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AF13F2-B832-48EA-AAB1-A059F14C0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30B13E-58AF-4503-AA5F-7AA1E0FF5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BAFA-6C3E-4DA1-A4E6-39C00C391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1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D0DCAC-4A80-4425-A871-7FD2DF97E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E4AB5F-422F-4515-9CD8-3BC47F3DD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849976C-B353-4075-87C3-E9A7ABDAC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613C476-9B5F-46A1-9D03-4BE3F67FD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F1C9-586C-4FE5-A354-7876DB3926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A4CAD42-F80F-4B23-B32A-74F9947AC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C365DC-B657-4888-8666-144F07E1E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BAFA-6C3E-4DA1-A4E6-39C00C391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7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6D72C1-7D07-4270-8A39-6AD4BE91D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17DBD2-0B52-4407-89E8-A791ED2F7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BBAEB9C-5CCA-41B1-B349-480B6EE7F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D401ABD-2A04-4940-BCB4-D5D9ABE931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FB27F49-D613-4B8A-802C-4590590EB2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14151EC-7AEC-47A5-B36A-20637883A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F1C9-586C-4FE5-A354-7876DB3926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CE83E0-BCC9-48F9-AD29-A185C0A5C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E086B2A-D358-4CDE-B44B-38F58D17D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BAFA-6C3E-4DA1-A4E6-39C00C391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03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6897FB-B9FE-41A7-AD44-9BE0F686D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6337E8-106A-4201-9807-2ED7853FB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FA9E2C-848D-4AD8-9CF1-187A5D625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F1C9-586C-4FE5-A354-7876DB3926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C60E59-E753-4D16-A367-90C9E1BA0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CF54D3-8E63-4D6E-B292-3CAFD908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BAFA-6C3E-4DA1-A4E6-39C00C391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96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0D156B-E799-46B4-BA14-8BDBE31E1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737F87E-DAA5-49EE-BCE3-CBB132A27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F1C9-586C-4FE5-A354-7876DB3926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9E6575E-B368-4ABA-AFCE-537AB2235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0F4E237-FB6F-4B90-827A-333610E9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BAFA-6C3E-4DA1-A4E6-39C00C391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6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AFCA80C-4432-40DB-8BBD-4FE2BD360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F1C9-586C-4FE5-A354-7876DB3926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156DEA9-16BF-4B1D-88B5-1090A258A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36824A-6CAD-457C-8ADE-31EAB59D5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BAFA-6C3E-4DA1-A4E6-39C00C391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45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4CFA43-53EA-4768-9FC8-4E5A9CFB4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3ECDE2-8286-4E79-B434-44A8A1F6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DF09626-3BA2-40F5-BB8F-958AA6A5A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F43803D-922E-4E4F-9149-9ED765BFE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F1C9-586C-4FE5-A354-7876DB3926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D28121-689C-49A7-99F5-2D1A6239E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994125-3318-4B9A-8C45-1FDB00023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BAFA-6C3E-4DA1-A4E6-39C00C391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88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1E7829-FA86-4271-8D6D-AD5A8B55F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B3852E5-50F3-4AF7-918F-FF97EDF86E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62651E9-7F3E-4BDD-8727-82DC1FD6D6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71A3D16-C6F5-4983-9E48-A0DC283C7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F1C9-586C-4FE5-A354-7876DB3926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9BD2355-AD2E-4D7F-B51F-718B59BF0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5FE5B6F-D91B-4420-B4D9-4FBEB56C6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BAFA-6C3E-4DA1-A4E6-39C00C391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89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F66F8A-80B8-478E-817F-E53B1F308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95940D1-C4C2-4283-8150-7A5FF220C6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1581E08-CBE1-4C6B-9EA0-C775D084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F1C9-586C-4FE5-A354-7876DB3926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ABA6CA-334A-4CAF-8CF0-061150E42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205FE9-4AAD-4F9D-9A9B-4EC3C92D9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BAFA-6C3E-4DA1-A4E6-39C00C391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28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886588E-A76E-44C7-86AD-8FF3A450EE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82F777-4C4D-4BB0-9CB3-369E7F5CB2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A5E9F7-D21A-4104-AEAD-1BFD01F59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F1C9-586C-4FE5-A354-7876DB3926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9CF38B-D0DE-402C-82D6-279857524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C951F3-4FF2-43B6-ADEE-798698341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BAFA-6C3E-4DA1-A4E6-39C00C391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23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468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51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92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7636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DD4B79-5E70-4B80-A63F-48BB2976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5C1059-1BFE-4453-B934-E78436AE3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289C2F-7FF3-474A-8CDC-EBDF32EF0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F1C9-586C-4FE5-A354-7876DB3926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AF13F2-B832-48EA-AAB1-A059F14C0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30B13E-58AF-4503-AA5F-7AA1E0FF5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BAFA-6C3E-4DA1-A4E6-39C00C391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90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919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5496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D0DCAC-4A80-4425-A871-7FD2DF97E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E4AB5F-422F-4515-9CD8-3BC47F3DD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849976C-B353-4075-87C3-E9A7ABDAC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613C476-9B5F-46A1-9D03-4BE3F67FD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F1C9-586C-4FE5-A354-7876DB3926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A4CAD42-F80F-4B23-B32A-74F9947AC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C365DC-B657-4888-8666-144F07E1E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BAFA-6C3E-4DA1-A4E6-39C00C391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88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6D72C1-7D07-4270-8A39-6AD4BE91D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17DBD2-0B52-4407-89E8-A791ED2F7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BBAEB9C-5CCA-41B1-B349-480B6EE7F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D401ABD-2A04-4940-BCB4-D5D9ABE931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FB27F49-D613-4B8A-802C-4590590EB2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14151EC-7AEC-47A5-B36A-20637883A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F1C9-586C-4FE5-A354-7876DB3926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CE83E0-BCC9-48F9-AD29-A185C0A5C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E086B2A-D358-4CDE-B44B-38F58D17D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BAFA-6C3E-4DA1-A4E6-39C00C391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63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0D156B-E799-46B4-BA14-8BDBE31E1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737F87E-DAA5-49EE-BCE3-CBB132A27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F1C9-586C-4FE5-A354-7876DB3926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9E6575E-B368-4ABA-AFCE-537AB2235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0F4E237-FB6F-4B90-827A-333610E9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BAFA-6C3E-4DA1-A4E6-39C00C391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26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AFCA80C-4432-40DB-8BBD-4FE2BD360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F1C9-586C-4FE5-A354-7876DB3926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156DEA9-16BF-4B1D-88B5-1090A258A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36824A-6CAD-457C-8ADE-31EAB59D5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BAFA-6C3E-4DA1-A4E6-39C00C391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11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4CFA43-53EA-4768-9FC8-4E5A9CFB4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3ECDE2-8286-4E79-B434-44A8A1F6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DF09626-3BA2-40F5-BB8F-958AA6A5A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F43803D-922E-4E4F-9149-9ED765BFE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F1C9-586C-4FE5-A354-7876DB3926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D28121-689C-49A7-99F5-2D1A6239E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994125-3318-4B9A-8C45-1FDB00023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BAFA-6C3E-4DA1-A4E6-39C00C391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95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1E7829-FA86-4271-8D6D-AD5A8B55F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B3852E5-50F3-4AF7-918F-FF97EDF86E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62651E9-7F3E-4BDD-8727-82DC1FD6D6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71A3D16-C6F5-4983-9E48-A0DC283C7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F1C9-586C-4FE5-A354-7876DB3926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9BD2355-AD2E-4D7F-B51F-718B59BF0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5FE5B6F-D91B-4420-B4D9-4FBEB56C6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BAFA-6C3E-4DA1-A4E6-39C00C391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30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9Slide.vn - 2019">
            <a:extLst>
              <a:ext uri="{FF2B5EF4-FFF2-40B4-BE49-F238E27FC236}">
                <a16:creationId xmlns:a16="http://schemas.microsoft.com/office/drawing/2014/main" id="{DA8D73FD-5E9E-49C4-96EC-E76E64F4D21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D80AC74-AC4C-4980-95FE-D1ADA1C00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D65DBEF-C0AD-4302-899F-83E99795F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F0F36B-98CD-41B2-8DB1-B665391A9A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F1C9-586C-4FE5-A354-7876DB3926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F310C7-BC53-400C-BE4E-2FCA0F660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F124FF-E839-4BC0-B2E7-9E0A51AB0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BAFA-6C3E-4DA1-A4E6-39C00C391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31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9Slide.vn - 2019">
            <a:extLst>
              <a:ext uri="{FF2B5EF4-FFF2-40B4-BE49-F238E27FC236}">
                <a16:creationId xmlns:a16="http://schemas.microsoft.com/office/drawing/2014/main" id="{77A64EE0-1E36-4215-B000-E85906842BE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D80AC74-AC4C-4980-95FE-D1ADA1C00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D65DBEF-C0AD-4302-899F-83E99795F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F0F36B-98CD-41B2-8DB1-B665391A9A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F1C9-586C-4FE5-A354-7876DB39265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F310C7-BC53-400C-BE4E-2FCA0F660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F124FF-E839-4BC0-B2E7-9E0A51AB0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BAFA-6C3E-4DA1-A4E6-39C00C391D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zihun59hao-chuangcuhe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zihun59hao-chuangcuhe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51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B0E2E11-A20B-4D6B-976F-68CBEB892F6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50443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g"/><Relationship Id="rId7" Type="http://schemas.microsoft.com/office/2007/relationships/hdphoto" Target="../media/hdphoto2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png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1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slide" Target="slide7.xml"/><Relationship Id="rId9" Type="http://schemas.microsoft.com/office/2007/relationships/hdphoto" Target="../media/hdphoto4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microsoft.com/office/2007/relationships/hdphoto" Target="../media/hdphoto5.wdp"/><Relationship Id="rId3" Type="http://schemas.openxmlformats.org/officeDocument/2006/relationships/image" Target="../media/image19.pn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1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slide" Target="slide7.xml"/><Relationship Id="rId9" Type="http://schemas.microsoft.com/office/2007/relationships/hdphoto" Target="../media/hdphoto4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1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slide" Target="slide7.xml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microsoft.com/office/2007/relationships/hdphoto" Target="../media/hdphoto5.wdp"/><Relationship Id="rId3" Type="http://schemas.openxmlformats.org/officeDocument/2006/relationships/image" Target="../media/image19.pn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1.xml"/><Relationship Id="rId6" Type="http://schemas.microsoft.com/office/2007/relationships/hdphoto" Target="../media/hdphoto7.wdp"/><Relationship Id="rId5" Type="http://schemas.openxmlformats.org/officeDocument/2006/relationships/image" Target="../media/image38.png"/><Relationship Id="rId4" Type="http://schemas.microsoft.com/office/2007/relationships/hdphoto" Target="../media/hdphoto6.wdp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Relationship Id="rId6" Type="http://schemas.openxmlformats.org/officeDocument/2006/relationships/image" Target="../media/image39.png"/><Relationship Id="rId5" Type="http://schemas.openxmlformats.org/officeDocument/2006/relationships/image" Target="../media/image2.png"/><Relationship Id="rId10" Type="http://schemas.openxmlformats.org/officeDocument/2006/relationships/image" Target="../media/image42.png"/><Relationship Id="rId4" Type="http://schemas.openxmlformats.org/officeDocument/2006/relationships/image" Target="../media/image1.jpg"/><Relationship Id="rId9" Type="http://schemas.microsoft.com/office/2007/relationships/hdphoto" Target="../media/hdphoto2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Relationship Id="rId6" Type="http://schemas.microsoft.com/office/2007/relationships/hdphoto" Target="../media/hdphoto2.wdp"/><Relationship Id="rId5" Type="http://schemas.openxmlformats.org/officeDocument/2006/relationships/image" Target="../media/image41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.jpg"/><Relationship Id="rId7" Type="http://schemas.microsoft.com/office/2007/relationships/hdphoto" Target="../media/hdphoto1.wdp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.png"/><Relationship Id="rId5" Type="http://schemas.openxmlformats.org/officeDocument/2006/relationships/image" Target="../media/image4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37FA835C-D96C-4400-B1C2-323EF5F14D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8" t="3079" r="13875" b="51334"/>
          <a:stretch/>
        </p:blipFill>
        <p:spPr>
          <a:xfrm>
            <a:off x="10958981" y="93579"/>
            <a:ext cx="1003902" cy="27628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0192" y="1916435"/>
            <a:ext cx="5852667" cy="58587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3606" y="322792"/>
            <a:ext cx="2725841" cy="12246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B0BD39-52E0-4E76-BE41-FB1711A4AC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5915" y="1176115"/>
            <a:ext cx="6998815" cy="17497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163127-C0F8-4941-9E4B-56E4267FCE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5737" y="2881061"/>
            <a:ext cx="3015372" cy="116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1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37FA835C-D96C-4400-B1C2-323EF5F14D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8" t="3079" r="13875" b="51334"/>
          <a:stretch/>
        </p:blipFill>
        <p:spPr>
          <a:xfrm>
            <a:off x="10958981" y="93579"/>
            <a:ext cx="1003902" cy="2762864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C1BABAB3-05B8-4281-4593-074EFE256B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5" t="72503" r="47501" b="11564"/>
          <a:stretch/>
        </p:blipFill>
        <p:spPr>
          <a:xfrm>
            <a:off x="493147" y="351403"/>
            <a:ext cx="3763455" cy="2762864"/>
          </a:xfrm>
          <a:prstGeom prst="rect">
            <a:avLst/>
          </a:prstGeom>
        </p:spPr>
      </p:pic>
      <p:pic>
        <p:nvPicPr>
          <p:cNvPr id="14" name="Picture 22">
            <a:extLst>
              <a:ext uri="{FF2B5EF4-FFF2-40B4-BE49-F238E27FC236}">
                <a16:creationId xmlns:a16="http://schemas.microsoft.com/office/drawing/2014/main" id="{4CB6C1BC-C18F-4024-8997-F20BB781333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072778" y="606785"/>
            <a:ext cx="7604848" cy="57796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CB653C2-B14F-4796-A88E-E8AE6BAD7634}"/>
              </a:ext>
            </a:extLst>
          </p:cNvPr>
          <p:cNvSpPr txBox="1"/>
          <p:nvPr/>
        </p:nvSpPr>
        <p:spPr>
          <a:xfrm>
            <a:off x="4791423" y="2813370"/>
            <a:ext cx="56327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tay xong mà không khoá vòi nước sẽ gây lãng phí nước.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36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37FA835C-D96C-4400-B1C2-323EF5F14D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8" t="3079" r="13875" b="51334"/>
          <a:stretch/>
        </p:blipFill>
        <p:spPr>
          <a:xfrm>
            <a:off x="10958981" y="93579"/>
            <a:ext cx="1003902" cy="2762864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C1BABAB3-05B8-4281-4593-074EFE256B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93" t="71811" r="15533" b="12256"/>
          <a:stretch/>
        </p:blipFill>
        <p:spPr>
          <a:xfrm>
            <a:off x="493147" y="351403"/>
            <a:ext cx="3763455" cy="2762864"/>
          </a:xfrm>
          <a:prstGeom prst="rect">
            <a:avLst/>
          </a:prstGeom>
        </p:spPr>
      </p:pic>
      <p:pic>
        <p:nvPicPr>
          <p:cNvPr id="14" name="Picture 22">
            <a:extLst>
              <a:ext uri="{FF2B5EF4-FFF2-40B4-BE49-F238E27FC236}">
                <a16:creationId xmlns:a16="http://schemas.microsoft.com/office/drawing/2014/main" id="{4CB6C1BC-C18F-4024-8997-F20BB781333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072778" y="606785"/>
            <a:ext cx="7604848" cy="57796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CB653C2-B14F-4796-A88E-E8AE6BAD7634}"/>
              </a:ext>
            </a:extLst>
          </p:cNvPr>
          <p:cNvSpPr txBox="1"/>
          <p:nvPr/>
        </p:nvSpPr>
        <p:spPr>
          <a:xfrm>
            <a:off x="4791423" y="2813370"/>
            <a:ext cx="56327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mà không tắt ti vi gây lãng phí điện.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7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37FA835C-D96C-4400-B1C2-323EF5F14D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8" t="3079" r="13875" b="51334"/>
          <a:stretch/>
        </p:blipFill>
        <p:spPr>
          <a:xfrm>
            <a:off x="10958981" y="93579"/>
            <a:ext cx="1003902" cy="27628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6510" y1="51016" x2="58542" y2="51172"/>
                        <a14:foregroundMark x1="52031" y1="77578" x2="51458" y2="83125"/>
                        <a14:foregroundMark x1="58438" y1="52969" x2="61667" y2="50469"/>
                        <a14:foregroundMark x1="62396" y1="49141" x2="63594" y2="47188"/>
                        <a14:backgroundMark x1="37344" y1="22031" x2="37448" y2="51016"/>
                        <a14:backgroundMark x1="64323" y1="22422" x2="63958" y2="40469"/>
                        <a14:backgroundMark x1="49167" y1="78125" x2="49167" y2="78125"/>
                        <a14:backgroundMark x1="49375" y1="77891" x2="49375" y2="77891"/>
                        <a14:backgroundMark x1="43490" y1="41250" x2="43490" y2="41250"/>
                        <a14:backgroundMark x1="62031" y1="48125" x2="62552" y2="45938"/>
                        <a14:backgroundMark x1="62760" y1="49141" x2="64479" y2="46797"/>
                      </a14:backgroundRemoval>
                    </a14:imgEffect>
                  </a14:imgLayer>
                </a14:imgProps>
              </a:ext>
            </a:extLst>
          </a:blip>
          <a:srcRect l="33735" r="34096"/>
          <a:stretch/>
        </p:blipFill>
        <p:spPr>
          <a:xfrm>
            <a:off x="1571897" y="1663520"/>
            <a:ext cx="2708366" cy="5612843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4377313" y="1353123"/>
            <a:ext cx="5911871" cy="1503320"/>
          </a:xfrm>
          <a:prstGeom prst="wedgeRoundRectCallout">
            <a:avLst>
              <a:gd name="adj1" fmla="val -49565"/>
              <a:gd name="adj2" fmla="val 68819"/>
              <a:gd name="adj3" fmla="val 16667"/>
            </a:avLst>
          </a:prstGeom>
          <a:solidFill>
            <a:srgbClr val="F7B746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Nêu thêm những việc làm gây lãng phí điện, nước.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432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5356966" y="3389048"/>
            <a:ext cx="3952567" cy="1681316"/>
          </a:xfrm>
          <a:prstGeom prst="cloudCallout">
            <a:avLst>
              <a:gd name="adj1" fmla="val -56516"/>
              <a:gd name="adj2" fmla="val 121324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59hao-chuangcuhei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zihun59hao-chuangcuhei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59hao-chuangcuhei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339E86-F901-43A3-8EE8-15330E951816}"/>
              </a:ext>
            </a:extLst>
          </p:cNvPr>
          <p:cNvSpPr txBox="1"/>
          <p:nvPr/>
        </p:nvSpPr>
        <p:spPr>
          <a:xfrm>
            <a:off x="5286745" y="5128149"/>
            <a:ext cx="45352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2225" cap="rnd" cmpd="sng">
                  <a:solidFill>
                    <a:prstClr val="white"/>
                  </a:solidFill>
                  <a:round/>
                </a:ln>
                <a:solidFill>
                  <a:srgbClr val="FF0000"/>
                </a:solidFill>
                <a:effectLst>
                  <a:outerShdw blurRad="50800" dist="889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cs typeface="+mn-cs"/>
              </a:rPr>
              <a:t>TRUYỀN ĐIỆN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2663" y="3887746"/>
            <a:ext cx="2373943" cy="89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6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37FA835C-D96C-4400-B1C2-323EF5F14D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8" t="3079" r="13875" b="51334"/>
          <a:stretch/>
        </p:blipFill>
        <p:spPr>
          <a:xfrm>
            <a:off x="10958981" y="93579"/>
            <a:ext cx="1003902" cy="27628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6510" y1="51016" x2="58542" y2="51172"/>
                        <a14:foregroundMark x1="52031" y1="77578" x2="51458" y2="83125"/>
                        <a14:foregroundMark x1="58438" y1="52969" x2="61667" y2="50469"/>
                        <a14:foregroundMark x1="62396" y1="49141" x2="63594" y2="47188"/>
                        <a14:backgroundMark x1="37344" y1="22031" x2="37448" y2="51016"/>
                        <a14:backgroundMark x1="64323" y1="22422" x2="63958" y2="40469"/>
                        <a14:backgroundMark x1="49167" y1="78125" x2="49167" y2="78125"/>
                        <a14:backgroundMark x1="49375" y1="77891" x2="49375" y2="77891"/>
                        <a14:backgroundMark x1="43490" y1="41250" x2="43490" y2="41250"/>
                        <a14:backgroundMark x1="62031" y1="48125" x2="62552" y2="45938"/>
                        <a14:backgroundMark x1="62760" y1="49141" x2="64479" y2="46797"/>
                      </a14:backgroundRemoval>
                    </a14:imgEffect>
                  </a14:imgLayer>
                </a14:imgProps>
              </a:ext>
            </a:extLst>
          </a:blip>
          <a:srcRect l="33735" r="34096"/>
          <a:stretch/>
        </p:blipFill>
        <p:spPr>
          <a:xfrm>
            <a:off x="567995" y="1619962"/>
            <a:ext cx="2708366" cy="5612843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642482" y="714188"/>
            <a:ext cx="8078293" cy="661579"/>
          </a:xfrm>
          <a:prstGeom prst="wedgeRoundRectCallout">
            <a:avLst>
              <a:gd name="adj1" fmla="val -49565"/>
              <a:gd name="adj2" fmla="val 68819"/>
              <a:gd name="adj3" fmla="val 16667"/>
            </a:avLst>
          </a:prstGeom>
          <a:solidFill>
            <a:srgbClr val="F7B746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Những việc làm gây lãng phí điện, nước.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432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D24D26-6930-4B83-80C9-F934029B0941}"/>
              </a:ext>
            </a:extLst>
          </p:cNvPr>
          <p:cNvSpPr txBox="1"/>
          <p:nvPr/>
        </p:nvSpPr>
        <p:spPr>
          <a:xfrm>
            <a:off x="3513654" y="2231843"/>
            <a:ext cx="744532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0" i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Bật đèn trong nhà ngay cả khi trời đang sáng, có ánh nắng chiếu vào.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0" i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Không tắt bình nóng lạnh sau khi tắm.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0" i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Không nhanh chóng sửa các thiết bị rò rỉ nước.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0" i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0" i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Tưới cây bằng nước sạch thay vì nước rửa rau, nước vo gạo,...</a:t>
            </a:r>
          </a:p>
        </p:txBody>
      </p:sp>
    </p:spTree>
    <p:extLst>
      <p:ext uri="{BB962C8B-B14F-4D97-AF65-F5344CB8AC3E}">
        <p14:creationId xmlns:p14="http://schemas.microsoft.com/office/powerpoint/2010/main" val="55366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37FA835C-D96C-4400-B1C2-323EF5F14D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8" t="3079" r="13875" b="51334"/>
          <a:stretch/>
        </p:blipFill>
        <p:spPr>
          <a:xfrm>
            <a:off x="10958981" y="93579"/>
            <a:ext cx="1003902" cy="276286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381861" y="873692"/>
            <a:ext cx="7428278" cy="1202637"/>
            <a:chOff x="1166949" y="923109"/>
            <a:chExt cx="9636549" cy="1202637"/>
          </a:xfrm>
        </p:grpSpPr>
        <p:sp>
          <p:nvSpPr>
            <p:cNvPr id="2" name="Rounded Rectangle 1"/>
            <p:cNvSpPr/>
            <p:nvPr/>
          </p:nvSpPr>
          <p:spPr>
            <a:xfrm>
              <a:off x="1166949" y="923109"/>
              <a:ext cx="9636549" cy="115824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zihun59hao-chuangcuhei" panose="020F0502020204030204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CF8603-FC33-481C-B3A7-599D9EF17B2D}"/>
                </a:ext>
              </a:extLst>
            </p:cNvPr>
            <p:cNvSpPr txBox="1"/>
            <p:nvPr/>
          </p:nvSpPr>
          <p:spPr>
            <a:xfrm>
              <a:off x="1166949" y="923109"/>
              <a:ext cx="9636549" cy="1202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8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XÁC ĐỊNH CÁC CÁCH TIẾT KIỆM ĐIỆN, NƯỚC TRONG GIA ĐÌNH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2" descr="Lý do phải tiết kiệm điện nước ngay từ bây giờ">
            <a:extLst>
              <a:ext uri="{FF2B5EF4-FFF2-40B4-BE49-F238E27FC236}">
                <a16:creationId xmlns:a16="http://schemas.microsoft.com/office/drawing/2014/main" id="{93B6C6BB-0CE1-4139-BBD4-42CDC845E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39" y="2356938"/>
            <a:ext cx="3995226" cy="404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78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37FA835C-D96C-4400-B1C2-323EF5F14D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8" t="3079" r="13875" b="51334"/>
          <a:stretch/>
        </p:blipFill>
        <p:spPr>
          <a:xfrm>
            <a:off x="10958981" y="93579"/>
            <a:ext cx="1003902" cy="27628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D6BC18-C99E-24D3-E3D5-7AD57A2B348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6510" y1="51016" x2="58542" y2="51172"/>
                        <a14:foregroundMark x1="52031" y1="77578" x2="51458" y2="83125"/>
                        <a14:foregroundMark x1="58438" y1="52969" x2="61667" y2="50469"/>
                        <a14:foregroundMark x1="62396" y1="49141" x2="63594" y2="47188"/>
                        <a14:backgroundMark x1="37344" y1="22031" x2="37448" y2="51016"/>
                        <a14:backgroundMark x1="64323" y1="22422" x2="63958" y2="40469"/>
                        <a14:backgroundMark x1="49167" y1="78125" x2="49167" y2="78125"/>
                        <a14:backgroundMark x1="49375" y1="77891" x2="49375" y2="77891"/>
                        <a14:backgroundMark x1="43490" y1="41250" x2="43490" y2="41250"/>
                        <a14:backgroundMark x1="62031" y1="48125" x2="62552" y2="45938"/>
                        <a14:backgroundMark x1="62760" y1="49141" x2="64479" y2="46797"/>
                      </a14:backgroundRemoval>
                    </a14:imgEffect>
                  </a14:imgLayer>
                </a14:imgProps>
              </a:ext>
            </a:extLst>
          </a:blip>
          <a:srcRect l="33735" r="34096"/>
          <a:stretch/>
        </p:blipFill>
        <p:spPr>
          <a:xfrm>
            <a:off x="1551577" y="1708241"/>
            <a:ext cx="2708366" cy="5612843"/>
          </a:xfrm>
          <a:prstGeom prst="rect">
            <a:avLst/>
          </a:prstGeom>
        </p:spPr>
      </p:pic>
      <p:sp>
        <p:nvSpPr>
          <p:cNvPr id="12" name="Rounded Rectangular Callout 3">
            <a:extLst>
              <a:ext uri="{FF2B5EF4-FFF2-40B4-BE49-F238E27FC236}">
                <a16:creationId xmlns:a16="http://schemas.microsoft.com/office/drawing/2014/main" id="{97D59521-63F9-B187-FEF9-FD0B6D2036E4}"/>
              </a:ext>
            </a:extLst>
          </p:cNvPr>
          <p:cNvSpPr/>
          <p:nvPr/>
        </p:nvSpPr>
        <p:spPr>
          <a:xfrm>
            <a:off x="1353421" y="555099"/>
            <a:ext cx="9485158" cy="1010775"/>
          </a:xfrm>
          <a:prstGeom prst="wedgeRoundRectCallout">
            <a:avLst>
              <a:gd name="adj1" fmla="val -36958"/>
              <a:gd name="adj2" fmla="val 102222"/>
              <a:gd name="adj3" fmla="val 16667"/>
            </a:avLst>
          </a:prstGeom>
          <a:solidFill>
            <a:srgbClr val="FDFDD7"/>
          </a:solidFill>
          <a:ln w="38100" cap="flat" cmpd="sng" algn="ctr">
            <a:solidFill>
              <a:srgbClr val="C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 Chia sẻ các cách tiết kiệm điện trong gia đình em.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432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D4DBC744-1B8C-5259-A790-C3C85EE6F3B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" r="472" b="2650"/>
          <a:stretch/>
        </p:blipFill>
        <p:spPr>
          <a:xfrm>
            <a:off x="7192571" y="4006781"/>
            <a:ext cx="1607321" cy="2061115"/>
          </a:xfrm>
          <a:prstGeom prst="rect">
            <a:avLst/>
          </a:prstGeom>
        </p:spPr>
      </p:pic>
      <p:pic>
        <p:nvPicPr>
          <p:cNvPr id="14" name="Picture 13" descr="Icon&#10;&#10;Description automatically generated with low confidence">
            <a:extLst>
              <a:ext uri="{FF2B5EF4-FFF2-40B4-BE49-F238E27FC236}">
                <a16:creationId xmlns:a16="http://schemas.microsoft.com/office/drawing/2014/main" id="{24AF53B1-7DF1-DDBA-88A7-49BD876C9B7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1" t="3356" r="20505" b="2562"/>
          <a:stretch/>
        </p:blipFill>
        <p:spPr>
          <a:xfrm>
            <a:off x="5356569" y="3955071"/>
            <a:ext cx="1647505" cy="2112643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FFCD4D7F-A631-7663-8850-E1BFD16B4E0B}"/>
              </a:ext>
            </a:extLst>
          </p:cNvPr>
          <p:cNvSpPr/>
          <p:nvPr/>
        </p:nvSpPr>
        <p:spPr>
          <a:xfrm>
            <a:off x="6261336" y="3045296"/>
            <a:ext cx="1670723" cy="767408"/>
          </a:xfrm>
          <a:prstGeom prst="wedgeRoundRectCallout">
            <a:avLst>
              <a:gd name="adj1" fmla="val -19318"/>
              <a:gd name="adj2" fmla="val 63624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randview" panose="020B0502040204020203" pitchFamily="34" charset="0"/>
                <a:cs typeface="+mn-cs"/>
              </a:rPr>
              <a:t>THẢO LUẬN NHÓM ĐÔI</a:t>
            </a:r>
          </a:p>
        </p:txBody>
      </p:sp>
    </p:spTree>
    <p:extLst>
      <p:ext uri="{BB962C8B-B14F-4D97-AF65-F5344CB8AC3E}">
        <p14:creationId xmlns:p14="http://schemas.microsoft.com/office/powerpoint/2010/main" val="241205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0">
            <a:extLst>
              <a:ext uri="{FF2B5EF4-FFF2-40B4-BE49-F238E27FC236}">
                <a16:creationId xmlns:a16="http://schemas.microsoft.com/office/drawing/2014/main" id="{759BD7BE-1486-4D6F-8F23-B83B6A7421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8" t="3079" r="13875" b="51334"/>
          <a:stretch/>
        </p:blipFill>
        <p:spPr>
          <a:xfrm>
            <a:off x="10958981" y="93579"/>
            <a:ext cx="1003902" cy="2762864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DF4160C6-6E5B-442A-A6BA-F44CBF2B7E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1" t="14472" r="49414" b="70009"/>
          <a:stretch/>
        </p:blipFill>
        <p:spPr>
          <a:xfrm>
            <a:off x="907466" y="1475011"/>
            <a:ext cx="2970018" cy="2088698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B34B1916-03FB-4F87-9C07-41B627BA73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20" t="14472" r="13695" b="70009"/>
          <a:stretch/>
        </p:blipFill>
        <p:spPr>
          <a:xfrm>
            <a:off x="1979193" y="4179549"/>
            <a:ext cx="2970018" cy="20886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F970163-7B0E-4A55-9963-18B94C07E3D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29" b="89793" l="51917" r="100000">
                        <a14:foregroundMark x1="71406" y1="30941" x2="69489" y2="40191"/>
                        <a14:foregroundMark x1="79872" y1="33014" x2="79712" y2="42743"/>
                        <a14:foregroundMark x1="66134" y1="85805" x2="71086" y2="86922"/>
                        <a14:foregroundMark x1="80351" y1="85805" x2="84185" y2="87560"/>
                      </a14:backgroundRemoval>
                    </a14:imgEffect>
                  </a14:imgLayer>
                </a14:imgProps>
              </a:ext>
            </a:extLst>
          </a:blip>
          <a:srcRect l="51899"/>
          <a:stretch/>
        </p:blipFill>
        <p:spPr>
          <a:xfrm>
            <a:off x="8727799" y="2115738"/>
            <a:ext cx="2260845" cy="47076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E87EA05-3258-4788-BA27-1DD5DD1F2F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2168" y="446910"/>
            <a:ext cx="3128156" cy="1028101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6093E337-353F-41CA-B236-EA4FF05E968F}"/>
              </a:ext>
            </a:extLst>
          </p:cNvPr>
          <p:cNvSpPr/>
          <p:nvPr/>
        </p:nvSpPr>
        <p:spPr>
          <a:xfrm>
            <a:off x="4896466" y="2920180"/>
            <a:ext cx="3583858" cy="2580967"/>
          </a:xfrm>
          <a:prstGeom prst="ellipse">
            <a:avLst/>
          </a:prstGeom>
          <a:solidFill>
            <a:srgbClr val="FDFDD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zihun59hao-chuangcuhei"/>
                <a:cs typeface="+mn-cs"/>
              </a:rPr>
              <a:t>TẮT CÁC THIẾT BỊ ĐIỆN KHI KHÔNG SỬ DỤNG VÀ KHI RA KHỎI NHÀ.</a:t>
            </a:r>
          </a:p>
        </p:txBody>
      </p:sp>
    </p:spTree>
    <p:extLst>
      <p:ext uri="{BB962C8B-B14F-4D97-AF65-F5344CB8AC3E}">
        <p14:creationId xmlns:p14="http://schemas.microsoft.com/office/powerpoint/2010/main" val="216279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9D6BC18-C99E-24D3-E3D5-7AD57A2B34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6510" y1="51016" x2="58542" y2="51172"/>
                        <a14:foregroundMark x1="52031" y1="77578" x2="51458" y2="83125"/>
                        <a14:foregroundMark x1="58438" y1="52969" x2="61667" y2="50469"/>
                        <a14:foregroundMark x1="62396" y1="49141" x2="63594" y2="47188"/>
                        <a14:backgroundMark x1="37344" y1="22031" x2="37448" y2="51016"/>
                        <a14:backgroundMark x1="64323" y1="22422" x2="63958" y2="40469"/>
                        <a14:backgroundMark x1="49167" y1="78125" x2="49167" y2="78125"/>
                        <a14:backgroundMark x1="49375" y1="77891" x2="49375" y2="77891"/>
                        <a14:backgroundMark x1="43490" y1="41250" x2="43490" y2="41250"/>
                        <a14:backgroundMark x1="62031" y1="48125" x2="62552" y2="45938"/>
                        <a14:backgroundMark x1="62760" y1="49141" x2="64479" y2="46797"/>
                      </a14:backgroundRemoval>
                    </a14:imgEffect>
                  </a14:imgLayer>
                </a14:imgProps>
              </a:ext>
            </a:extLst>
          </a:blip>
          <a:srcRect l="33735" r="34096"/>
          <a:stretch/>
        </p:blipFill>
        <p:spPr>
          <a:xfrm>
            <a:off x="116672" y="1708241"/>
            <a:ext cx="2708366" cy="56128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A5BA67-3563-4427-9498-AC91ADBFA742}"/>
              </a:ext>
            </a:extLst>
          </p:cNvPr>
          <p:cNvSpPr txBox="1"/>
          <p:nvPr/>
        </p:nvSpPr>
        <p:spPr>
          <a:xfrm>
            <a:off x="2377439" y="1179441"/>
            <a:ext cx="941128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0" i="0">
                <a:solidFill>
                  <a:srgbClr val="0432FF"/>
                </a:solidFill>
                <a:effectLst/>
                <a:latin typeface="Roboto" panose="02000000000000000000" pitchFamily="2" charset="0"/>
              </a:rPr>
              <a:t>Các cách tiết kiệm điện trong gia đình 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uLnTx/>
                <a:uFillTx/>
                <a:latin typeface="Roboto" panose="02000000000000000000" pitchFamily="2" charset="0"/>
                <a:cs typeface="Arial" panose="020B0604020202020204" pitchFamily="34" charset="0"/>
              </a:rPr>
              <a:t>-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Tận dụng ánh sáng tự nhiên từ cửa sổ.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Tắt đèn sau khi học bài xong hoặc khi ra khỏi phòng.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Chỉnh điều hoà ở mức 26-28</a:t>
            </a:r>
            <a:r>
              <a:rPr kumimoji="0" lang="vi-VN" sz="3600" b="0" i="0" u="none" strike="noStrike" kern="1200" cap="none" spc="0" normalizeH="0" baseline="3000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 khi sử dụng.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Chỉ bật bình nóng 15-20 phút trước khi tắm.</a:t>
            </a:r>
          </a:p>
        </p:txBody>
      </p:sp>
    </p:spTree>
    <p:extLst>
      <p:ext uri="{BB962C8B-B14F-4D97-AF65-F5344CB8AC3E}">
        <p14:creationId xmlns:p14="http://schemas.microsoft.com/office/powerpoint/2010/main" val="299753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37FA835C-D96C-4400-B1C2-323EF5F14D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8" t="3079" r="13875" b="51334"/>
          <a:stretch/>
        </p:blipFill>
        <p:spPr>
          <a:xfrm>
            <a:off x="10958981" y="93579"/>
            <a:ext cx="1003902" cy="27628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D6BC18-C99E-24D3-E3D5-7AD57A2B348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6510" y1="51016" x2="58542" y2="51172"/>
                        <a14:foregroundMark x1="52031" y1="77578" x2="51458" y2="83125"/>
                        <a14:foregroundMark x1="58438" y1="52969" x2="61667" y2="50469"/>
                        <a14:foregroundMark x1="62396" y1="49141" x2="63594" y2="47188"/>
                        <a14:backgroundMark x1="37344" y1="22031" x2="37448" y2="51016"/>
                        <a14:backgroundMark x1="64323" y1="22422" x2="63958" y2="40469"/>
                        <a14:backgroundMark x1="49167" y1="78125" x2="49167" y2="78125"/>
                        <a14:backgroundMark x1="49375" y1="77891" x2="49375" y2="77891"/>
                        <a14:backgroundMark x1="43490" y1="41250" x2="43490" y2="41250"/>
                        <a14:backgroundMark x1="62031" y1="48125" x2="62552" y2="45938"/>
                        <a14:backgroundMark x1="62760" y1="49141" x2="64479" y2="46797"/>
                      </a14:backgroundRemoval>
                    </a14:imgEffect>
                  </a14:imgLayer>
                </a14:imgProps>
              </a:ext>
            </a:extLst>
          </a:blip>
          <a:srcRect l="33735" r="34096"/>
          <a:stretch/>
        </p:blipFill>
        <p:spPr>
          <a:xfrm>
            <a:off x="1551577" y="1708241"/>
            <a:ext cx="2708366" cy="5612843"/>
          </a:xfrm>
          <a:prstGeom prst="rect">
            <a:avLst/>
          </a:prstGeom>
        </p:spPr>
      </p:pic>
      <p:sp>
        <p:nvSpPr>
          <p:cNvPr id="12" name="Rounded Rectangular Callout 3">
            <a:extLst>
              <a:ext uri="{FF2B5EF4-FFF2-40B4-BE49-F238E27FC236}">
                <a16:creationId xmlns:a16="http://schemas.microsoft.com/office/drawing/2014/main" id="{97D59521-63F9-B187-FEF9-FD0B6D2036E4}"/>
              </a:ext>
            </a:extLst>
          </p:cNvPr>
          <p:cNvSpPr/>
          <p:nvPr/>
        </p:nvSpPr>
        <p:spPr>
          <a:xfrm>
            <a:off x="2907652" y="555099"/>
            <a:ext cx="6707367" cy="1010775"/>
          </a:xfrm>
          <a:prstGeom prst="wedgeRoundRectCallout">
            <a:avLst>
              <a:gd name="adj1" fmla="val -36958"/>
              <a:gd name="adj2" fmla="val 102222"/>
              <a:gd name="adj3" fmla="val 16667"/>
            </a:avLst>
          </a:prstGeom>
          <a:solidFill>
            <a:srgbClr val="FDFDD7"/>
          </a:solidFill>
          <a:ln w="38100" cap="flat" cmpd="sng" algn="ctr">
            <a:solidFill>
              <a:srgbClr val="C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Đề xuất thêm ít nhất một cách góp phần tiết kiệm điện trong gia đình.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432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D4DBC744-1B8C-5259-A790-C3C85EE6F3B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" r="472" b="2650"/>
          <a:stretch/>
        </p:blipFill>
        <p:spPr>
          <a:xfrm>
            <a:off x="7192571" y="4006781"/>
            <a:ext cx="1607321" cy="2061115"/>
          </a:xfrm>
          <a:prstGeom prst="rect">
            <a:avLst/>
          </a:prstGeom>
        </p:spPr>
      </p:pic>
      <p:pic>
        <p:nvPicPr>
          <p:cNvPr id="14" name="Picture 13" descr="Icon&#10;&#10;Description automatically generated with low confidence">
            <a:extLst>
              <a:ext uri="{FF2B5EF4-FFF2-40B4-BE49-F238E27FC236}">
                <a16:creationId xmlns:a16="http://schemas.microsoft.com/office/drawing/2014/main" id="{24AF53B1-7DF1-DDBA-88A7-49BD876C9B7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1" t="3356" r="20505" b="2562"/>
          <a:stretch/>
        </p:blipFill>
        <p:spPr>
          <a:xfrm>
            <a:off x="5356569" y="3955071"/>
            <a:ext cx="1647505" cy="2112643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FFCD4D7F-A631-7663-8850-E1BFD16B4E0B}"/>
              </a:ext>
            </a:extLst>
          </p:cNvPr>
          <p:cNvSpPr/>
          <p:nvPr/>
        </p:nvSpPr>
        <p:spPr>
          <a:xfrm>
            <a:off x="6261336" y="3045296"/>
            <a:ext cx="1670723" cy="767408"/>
          </a:xfrm>
          <a:prstGeom prst="wedgeRoundRectCallout">
            <a:avLst>
              <a:gd name="adj1" fmla="val -19318"/>
              <a:gd name="adj2" fmla="val 63624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randview" panose="020B0502040204020203" pitchFamily="34" charset="0"/>
                <a:cs typeface="+mn-cs"/>
              </a:rPr>
              <a:t>THẢO LUẬN NHÓM ĐÔI</a:t>
            </a:r>
          </a:p>
        </p:txBody>
      </p:sp>
    </p:spTree>
    <p:extLst>
      <p:ext uri="{BB962C8B-B14F-4D97-AF65-F5344CB8AC3E}">
        <p14:creationId xmlns:p14="http://schemas.microsoft.com/office/powerpoint/2010/main" val="117226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9D6BC18-C99E-24D3-E3D5-7AD57A2B34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6510" y1="51016" x2="58542" y2="51172"/>
                        <a14:foregroundMark x1="52031" y1="77578" x2="51458" y2="83125"/>
                        <a14:foregroundMark x1="58438" y1="52969" x2="61667" y2="50469"/>
                        <a14:foregroundMark x1="62396" y1="49141" x2="63594" y2="47188"/>
                        <a14:backgroundMark x1="37344" y1="22031" x2="37448" y2="51016"/>
                        <a14:backgroundMark x1="64323" y1="22422" x2="63958" y2="40469"/>
                        <a14:backgroundMark x1="49167" y1="78125" x2="49167" y2="78125"/>
                        <a14:backgroundMark x1="49375" y1="77891" x2="49375" y2="77891"/>
                        <a14:backgroundMark x1="43490" y1="41250" x2="43490" y2="41250"/>
                        <a14:backgroundMark x1="62031" y1="48125" x2="62552" y2="45938"/>
                        <a14:backgroundMark x1="62760" y1="49141" x2="64479" y2="46797"/>
                      </a14:backgroundRemoval>
                    </a14:imgEffect>
                  </a14:imgLayer>
                </a14:imgProps>
              </a:ext>
            </a:extLst>
          </a:blip>
          <a:srcRect l="33735" r="34096"/>
          <a:stretch/>
        </p:blipFill>
        <p:spPr>
          <a:xfrm>
            <a:off x="116672" y="1708241"/>
            <a:ext cx="2708366" cy="56128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A5BA67-3563-4427-9498-AC91ADBFA742}"/>
              </a:ext>
            </a:extLst>
          </p:cNvPr>
          <p:cNvSpPr txBox="1"/>
          <p:nvPr/>
        </p:nvSpPr>
        <p:spPr>
          <a:xfrm>
            <a:off x="2954216" y="1249779"/>
            <a:ext cx="859536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Đề xuất cách góp phần tiết kiệm điện trong gia đình: 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432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hường xuyên vệ sinh các thiết bị điện để tăng hiệu quả sử dụng, giảm hao phí điện.</a:t>
            </a:r>
          </a:p>
        </p:txBody>
      </p:sp>
    </p:spTree>
    <p:extLst>
      <p:ext uri="{BB962C8B-B14F-4D97-AF65-F5344CB8AC3E}">
        <p14:creationId xmlns:p14="http://schemas.microsoft.com/office/powerpoint/2010/main" val="370874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37FA835C-D96C-4400-B1C2-323EF5F14D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8" t="3079" r="13875" b="51334"/>
          <a:stretch/>
        </p:blipFill>
        <p:spPr>
          <a:xfrm>
            <a:off x="10958981" y="93579"/>
            <a:ext cx="1003902" cy="27628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6510" y1="51016" x2="58542" y2="51172"/>
                        <a14:foregroundMark x1="52031" y1="77578" x2="51458" y2="83125"/>
                        <a14:foregroundMark x1="58438" y1="52969" x2="61667" y2="50469"/>
                        <a14:foregroundMark x1="62396" y1="49141" x2="63594" y2="47188"/>
                        <a14:backgroundMark x1="37344" y1="22031" x2="37448" y2="51016"/>
                        <a14:backgroundMark x1="64323" y1="22422" x2="63958" y2="40469"/>
                        <a14:backgroundMark x1="49167" y1="78125" x2="49167" y2="78125"/>
                        <a14:backgroundMark x1="49375" y1="77891" x2="49375" y2="77891"/>
                        <a14:backgroundMark x1="43490" y1="41250" x2="43490" y2="41250"/>
                        <a14:backgroundMark x1="62031" y1="48125" x2="62552" y2="45938"/>
                        <a14:backgroundMark x1="62760" y1="49141" x2="64479" y2="46797"/>
                      </a14:backgroundRemoval>
                    </a14:imgEffect>
                  </a14:imgLayer>
                </a14:imgProps>
              </a:ext>
            </a:extLst>
          </a:blip>
          <a:srcRect l="33735" r="34096"/>
          <a:stretch/>
        </p:blipFill>
        <p:spPr>
          <a:xfrm>
            <a:off x="1175657" y="1340951"/>
            <a:ext cx="2708366" cy="56128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766066-56EF-4834-BF8F-10CDF5C020CE}"/>
              </a:ext>
            </a:extLst>
          </p:cNvPr>
          <p:cNvSpPr txBox="1"/>
          <p:nvPr/>
        </p:nvSpPr>
        <p:spPr>
          <a:xfrm>
            <a:off x="4016684" y="1340951"/>
            <a:ext cx="69996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SINH</a:t>
            </a:r>
            <a:r>
              <a:rPr kumimoji="0" lang="en-US" sz="8800" b="0" i="0" u="none" strike="noStrike" kern="1200" cap="none" spc="0" normalizeH="0" noProof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HOẠT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noProof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DƯỚI CỜ</a:t>
            </a:r>
            <a:endParaRPr kumimoji="0" lang="en-US" sz="88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/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85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37FA835C-D96C-4400-B1C2-323EF5F14D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8" t="3079" r="13875" b="51334"/>
          <a:stretch/>
        </p:blipFill>
        <p:spPr>
          <a:xfrm>
            <a:off x="10958981" y="93579"/>
            <a:ext cx="1003902" cy="27628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D6BC18-C99E-24D3-E3D5-7AD57A2B348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6510" y1="51016" x2="58542" y2="51172"/>
                        <a14:foregroundMark x1="52031" y1="77578" x2="51458" y2="83125"/>
                        <a14:foregroundMark x1="58438" y1="52969" x2="61667" y2="50469"/>
                        <a14:foregroundMark x1="62396" y1="49141" x2="63594" y2="47188"/>
                        <a14:backgroundMark x1="37344" y1="22031" x2="37448" y2="51016"/>
                        <a14:backgroundMark x1="64323" y1="22422" x2="63958" y2="40469"/>
                        <a14:backgroundMark x1="49167" y1="78125" x2="49167" y2="78125"/>
                        <a14:backgroundMark x1="49375" y1="77891" x2="49375" y2="77891"/>
                        <a14:backgroundMark x1="43490" y1="41250" x2="43490" y2="41250"/>
                        <a14:backgroundMark x1="62031" y1="48125" x2="62552" y2="45938"/>
                        <a14:backgroundMark x1="62760" y1="49141" x2="64479" y2="46797"/>
                      </a14:backgroundRemoval>
                    </a14:imgEffect>
                  </a14:imgLayer>
                </a14:imgProps>
              </a:ext>
            </a:extLst>
          </a:blip>
          <a:srcRect l="33735" r="34096"/>
          <a:stretch/>
        </p:blipFill>
        <p:spPr>
          <a:xfrm>
            <a:off x="1551577" y="1708241"/>
            <a:ext cx="2708366" cy="5612843"/>
          </a:xfrm>
          <a:prstGeom prst="rect">
            <a:avLst/>
          </a:prstGeom>
        </p:spPr>
      </p:pic>
      <p:sp>
        <p:nvSpPr>
          <p:cNvPr id="12" name="Rounded Rectangular Callout 3">
            <a:extLst>
              <a:ext uri="{FF2B5EF4-FFF2-40B4-BE49-F238E27FC236}">
                <a16:creationId xmlns:a16="http://schemas.microsoft.com/office/drawing/2014/main" id="{97D59521-63F9-B187-FEF9-FD0B6D2036E4}"/>
              </a:ext>
            </a:extLst>
          </p:cNvPr>
          <p:cNvSpPr/>
          <p:nvPr/>
        </p:nvSpPr>
        <p:spPr>
          <a:xfrm>
            <a:off x="1353421" y="555099"/>
            <a:ext cx="9485158" cy="1010775"/>
          </a:xfrm>
          <a:prstGeom prst="wedgeRoundRectCallout">
            <a:avLst>
              <a:gd name="adj1" fmla="val -36958"/>
              <a:gd name="adj2" fmla="val 102222"/>
              <a:gd name="adj3" fmla="val 16667"/>
            </a:avLst>
          </a:prstGeom>
          <a:solidFill>
            <a:srgbClr val="FDFDD7"/>
          </a:solidFill>
          <a:ln w="38100" cap="flat" cmpd="sng" algn="ctr">
            <a:solidFill>
              <a:srgbClr val="C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 Chia sẻ các cách tiết kiệm nước trong gia đình em.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432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D4DBC744-1B8C-5259-A790-C3C85EE6F3B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" r="472" b="2650"/>
          <a:stretch/>
        </p:blipFill>
        <p:spPr>
          <a:xfrm>
            <a:off x="7192571" y="4006781"/>
            <a:ext cx="1607321" cy="2061115"/>
          </a:xfrm>
          <a:prstGeom prst="rect">
            <a:avLst/>
          </a:prstGeom>
        </p:spPr>
      </p:pic>
      <p:pic>
        <p:nvPicPr>
          <p:cNvPr id="14" name="Picture 13" descr="Icon&#10;&#10;Description automatically generated with low confidence">
            <a:extLst>
              <a:ext uri="{FF2B5EF4-FFF2-40B4-BE49-F238E27FC236}">
                <a16:creationId xmlns:a16="http://schemas.microsoft.com/office/drawing/2014/main" id="{24AF53B1-7DF1-DDBA-88A7-49BD876C9B7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1" t="3356" r="20505" b="2562"/>
          <a:stretch/>
        </p:blipFill>
        <p:spPr>
          <a:xfrm>
            <a:off x="5356569" y="3955071"/>
            <a:ext cx="1647505" cy="2112643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FFCD4D7F-A631-7663-8850-E1BFD16B4E0B}"/>
              </a:ext>
            </a:extLst>
          </p:cNvPr>
          <p:cNvSpPr/>
          <p:nvPr/>
        </p:nvSpPr>
        <p:spPr>
          <a:xfrm>
            <a:off x="6261336" y="3045296"/>
            <a:ext cx="1670723" cy="767408"/>
          </a:xfrm>
          <a:prstGeom prst="wedgeRoundRectCallout">
            <a:avLst>
              <a:gd name="adj1" fmla="val -19318"/>
              <a:gd name="adj2" fmla="val 63624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randview" panose="020B0502040204020203" pitchFamily="34" charset="0"/>
                <a:cs typeface="+mn-cs"/>
              </a:rPr>
              <a:t>THẢO LUẬN NHÓM ĐÔI</a:t>
            </a:r>
          </a:p>
        </p:txBody>
      </p:sp>
    </p:spTree>
    <p:extLst>
      <p:ext uri="{BB962C8B-B14F-4D97-AF65-F5344CB8AC3E}">
        <p14:creationId xmlns:p14="http://schemas.microsoft.com/office/powerpoint/2010/main" val="300101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0">
            <a:extLst>
              <a:ext uri="{FF2B5EF4-FFF2-40B4-BE49-F238E27FC236}">
                <a16:creationId xmlns:a16="http://schemas.microsoft.com/office/drawing/2014/main" id="{1391B982-4100-4073-AF67-3A68B4EFD8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8" t="3079" r="13875" b="51334"/>
          <a:stretch/>
        </p:blipFill>
        <p:spPr>
          <a:xfrm>
            <a:off x="10958981" y="93579"/>
            <a:ext cx="1003902" cy="27628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FA5315-69E4-45EC-96E5-F35E8DC885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29" b="89793" l="51917" r="100000">
                        <a14:foregroundMark x1="71406" y1="30941" x2="69489" y2="40191"/>
                        <a14:foregroundMark x1="79872" y1="33014" x2="79712" y2="42743"/>
                        <a14:foregroundMark x1="66134" y1="85805" x2="71086" y2="86922"/>
                        <a14:foregroundMark x1="80351" y1="85805" x2="84185" y2="87560"/>
                      </a14:backgroundRemoval>
                    </a14:imgEffect>
                  </a14:imgLayer>
                </a14:imgProps>
              </a:ext>
            </a:extLst>
          </a:blip>
          <a:srcRect l="51899"/>
          <a:stretch/>
        </p:blipFill>
        <p:spPr>
          <a:xfrm>
            <a:off x="8727799" y="2115738"/>
            <a:ext cx="2260845" cy="47076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CBA5D1-9AC9-4EF2-8904-6CBD97556F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364650"/>
            <a:ext cx="3128156" cy="1028101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DBF95F5B-DD47-44F4-8335-EC77E02BC712}"/>
              </a:ext>
            </a:extLst>
          </p:cNvPr>
          <p:cNvSpPr/>
          <p:nvPr/>
        </p:nvSpPr>
        <p:spPr>
          <a:xfrm>
            <a:off x="4533972" y="1475011"/>
            <a:ext cx="2802192" cy="2079521"/>
          </a:xfrm>
          <a:prstGeom prst="ellipse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zihun59hao-chuangcuhei"/>
                <a:cs typeface="+mn-cs"/>
              </a:rPr>
              <a:t>KHÓA VÒI NƯỚC KHI KHÔNG SỬ DỤNG</a:t>
            </a:r>
          </a:p>
        </p:txBody>
      </p:sp>
      <p:pic>
        <p:nvPicPr>
          <p:cNvPr id="21" name="Picture 20" descr="A picture containing text&#10;&#10;Description automatically generated">
            <a:extLst>
              <a:ext uri="{FF2B5EF4-FFF2-40B4-BE49-F238E27FC236}">
                <a16:creationId xmlns:a16="http://schemas.microsoft.com/office/drawing/2014/main" id="{64ACF7C7-4537-420A-AB6C-97683BC1CE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82" t="36877" r="13695" b="46664"/>
          <a:stretch/>
        </p:blipFill>
        <p:spPr>
          <a:xfrm>
            <a:off x="1746524" y="3878998"/>
            <a:ext cx="3067665" cy="2292679"/>
          </a:xfrm>
          <a:prstGeom prst="rect">
            <a:avLst/>
          </a:prstGeom>
        </p:spPr>
      </p:pic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9CFA5695-29F6-4284-BAD4-F5570BCAB66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5" t="36877" r="49370" b="46664"/>
          <a:stretch/>
        </p:blipFill>
        <p:spPr>
          <a:xfrm>
            <a:off x="1082849" y="1494676"/>
            <a:ext cx="2787445" cy="2063831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DC7AB2A0-2079-4291-AE62-544FC7F7A59C}"/>
              </a:ext>
            </a:extLst>
          </p:cNvPr>
          <p:cNvSpPr/>
          <p:nvPr/>
        </p:nvSpPr>
        <p:spPr>
          <a:xfrm>
            <a:off x="5055082" y="3972405"/>
            <a:ext cx="2802192" cy="207952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0BE68">
                    <a:lumMod val="60000"/>
                    <a:lumOff val="40000"/>
                  </a:srgbClr>
                </a:solidFill>
                <a:effectLst/>
                <a:uLnTx/>
                <a:uFillTx/>
                <a:latin typeface="zihun59hao-chuangcuhei"/>
                <a:cs typeface="+mn-cs"/>
              </a:rPr>
              <a:t>SỬ DỤNG NƯỚC RỬA RAU ĐỂ TƯỚI CÂY</a:t>
            </a:r>
          </a:p>
        </p:txBody>
      </p:sp>
    </p:spTree>
    <p:extLst>
      <p:ext uri="{BB962C8B-B14F-4D97-AF65-F5344CB8AC3E}">
        <p14:creationId xmlns:p14="http://schemas.microsoft.com/office/powerpoint/2010/main" val="97432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9D6BC18-C99E-24D3-E3D5-7AD57A2B34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6510" y1="51016" x2="58542" y2="51172"/>
                        <a14:foregroundMark x1="52031" y1="77578" x2="51458" y2="83125"/>
                        <a14:foregroundMark x1="58438" y1="52969" x2="61667" y2="50469"/>
                        <a14:foregroundMark x1="62396" y1="49141" x2="63594" y2="47188"/>
                        <a14:backgroundMark x1="37344" y1="22031" x2="37448" y2="51016"/>
                        <a14:backgroundMark x1="64323" y1="22422" x2="63958" y2="40469"/>
                        <a14:backgroundMark x1="49167" y1="78125" x2="49167" y2="78125"/>
                        <a14:backgroundMark x1="49375" y1="77891" x2="49375" y2="77891"/>
                        <a14:backgroundMark x1="43490" y1="41250" x2="43490" y2="41250"/>
                        <a14:backgroundMark x1="62031" y1="48125" x2="62552" y2="45938"/>
                        <a14:backgroundMark x1="62760" y1="49141" x2="64479" y2="46797"/>
                      </a14:backgroundRemoval>
                    </a14:imgEffect>
                  </a14:imgLayer>
                </a14:imgProps>
              </a:ext>
            </a:extLst>
          </a:blip>
          <a:srcRect l="33735" r="34096"/>
          <a:stretch/>
        </p:blipFill>
        <p:spPr>
          <a:xfrm>
            <a:off x="116672" y="1708241"/>
            <a:ext cx="2708366" cy="56128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A5BA67-3563-4427-9498-AC91ADBFA742}"/>
              </a:ext>
            </a:extLst>
          </p:cNvPr>
          <p:cNvSpPr txBox="1"/>
          <p:nvPr/>
        </p:nvSpPr>
        <p:spPr>
          <a:xfrm>
            <a:off x="2461845" y="1221645"/>
            <a:ext cx="941128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Roboto" panose="02000000000000000000" pitchFamily="2" charset="0"/>
                <a:cs typeface="+mn-cs"/>
              </a:rPr>
              <a:t>Các cách tiết kiệm nước trong gia đình 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cs typeface="Arial" panose="020B0604020202020204" pitchFamily="34" charset="0"/>
              </a:rPr>
              <a:t>-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cs typeface="Arial" panose="020B0604020202020204" pitchFamily="34" charset="0"/>
              </a:rPr>
              <a:t>Khoá vòi nước sau khi sử dụng.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cs typeface="Arial" panose="020B0604020202020204" pitchFamily="34" charset="0"/>
              </a:rPr>
              <a:t>-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cs typeface="Arial" panose="020B0604020202020204" pitchFamily="34" charset="0"/>
              </a:rPr>
              <a:t>Không mở nước liên tục khi rửa thực phẩm hoặc các đồ dùng, vật dụng khác.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cs typeface="Arial" panose="020B0604020202020204" pitchFamily="34" charset="0"/>
              </a:rPr>
              <a:t>-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 panose="02000000000000000000" pitchFamily="2" charset="0"/>
                <a:cs typeface="Arial" panose="020B0604020202020204" pitchFamily="34" charset="0"/>
              </a:rPr>
              <a:t>Sửa các thiết bị rò rỉ nước ngay khi phát hiện ra.</a:t>
            </a: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98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37FA835C-D96C-4400-B1C2-323EF5F14D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8" t="3079" r="13875" b="51334"/>
          <a:stretch/>
        </p:blipFill>
        <p:spPr>
          <a:xfrm>
            <a:off x="10958981" y="93579"/>
            <a:ext cx="1003902" cy="27628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D6BC18-C99E-24D3-E3D5-7AD57A2B348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6510" y1="51016" x2="58542" y2="51172"/>
                        <a14:foregroundMark x1="52031" y1="77578" x2="51458" y2="83125"/>
                        <a14:foregroundMark x1="58438" y1="52969" x2="61667" y2="50469"/>
                        <a14:foregroundMark x1="62396" y1="49141" x2="63594" y2="47188"/>
                        <a14:backgroundMark x1="37344" y1="22031" x2="37448" y2="51016"/>
                        <a14:backgroundMark x1="64323" y1="22422" x2="63958" y2="40469"/>
                        <a14:backgroundMark x1="49167" y1="78125" x2="49167" y2="78125"/>
                        <a14:backgroundMark x1="49375" y1="77891" x2="49375" y2="77891"/>
                        <a14:backgroundMark x1="43490" y1="41250" x2="43490" y2="41250"/>
                        <a14:backgroundMark x1="62031" y1="48125" x2="62552" y2="45938"/>
                        <a14:backgroundMark x1="62760" y1="49141" x2="64479" y2="46797"/>
                      </a14:backgroundRemoval>
                    </a14:imgEffect>
                  </a14:imgLayer>
                </a14:imgProps>
              </a:ext>
            </a:extLst>
          </a:blip>
          <a:srcRect l="33735" r="34096"/>
          <a:stretch/>
        </p:blipFill>
        <p:spPr>
          <a:xfrm>
            <a:off x="1551577" y="1708241"/>
            <a:ext cx="2708366" cy="5612843"/>
          </a:xfrm>
          <a:prstGeom prst="rect">
            <a:avLst/>
          </a:prstGeom>
        </p:spPr>
      </p:pic>
      <p:sp>
        <p:nvSpPr>
          <p:cNvPr id="12" name="Rounded Rectangular Callout 3">
            <a:extLst>
              <a:ext uri="{FF2B5EF4-FFF2-40B4-BE49-F238E27FC236}">
                <a16:creationId xmlns:a16="http://schemas.microsoft.com/office/drawing/2014/main" id="{97D59521-63F9-B187-FEF9-FD0B6D2036E4}"/>
              </a:ext>
            </a:extLst>
          </p:cNvPr>
          <p:cNvSpPr/>
          <p:nvPr/>
        </p:nvSpPr>
        <p:spPr>
          <a:xfrm>
            <a:off x="2907652" y="555099"/>
            <a:ext cx="6707367" cy="1010775"/>
          </a:xfrm>
          <a:prstGeom prst="wedgeRoundRectCallout">
            <a:avLst>
              <a:gd name="adj1" fmla="val -36958"/>
              <a:gd name="adj2" fmla="val 102222"/>
              <a:gd name="adj3" fmla="val 16667"/>
            </a:avLst>
          </a:prstGeom>
          <a:solidFill>
            <a:srgbClr val="FDFDD7"/>
          </a:solidFill>
          <a:ln w="38100" cap="flat" cmpd="sng" algn="ctr">
            <a:solidFill>
              <a:srgbClr val="C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Đề xuất thêm ít nhất một cách góp phần tiết kiệm nước trong gia đình.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432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D4DBC744-1B8C-5259-A790-C3C85EE6F3B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" r="472" b="2650"/>
          <a:stretch/>
        </p:blipFill>
        <p:spPr>
          <a:xfrm>
            <a:off x="7192571" y="4006781"/>
            <a:ext cx="1607321" cy="2061115"/>
          </a:xfrm>
          <a:prstGeom prst="rect">
            <a:avLst/>
          </a:prstGeom>
        </p:spPr>
      </p:pic>
      <p:pic>
        <p:nvPicPr>
          <p:cNvPr id="14" name="Picture 13" descr="Icon&#10;&#10;Description automatically generated with low confidence">
            <a:extLst>
              <a:ext uri="{FF2B5EF4-FFF2-40B4-BE49-F238E27FC236}">
                <a16:creationId xmlns:a16="http://schemas.microsoft.com/office/drawing/2014/main" id="{24AF53B1-7DF1-DDBA-88A7-49BD876C9B7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1" t="3356" r="20505" b="2562"/>
          <a:stretch/>
        </p:blipFill>
        <p:spPr>
          <a:xfrm>
            <a:off x="5356569" y="3955071"/>
            <a:ext cx="1647505" cy="2112643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FFCD4D7F-A631-7663-8850-E1BFD16B4E0B}"/>
              </a:ext>
            </a:extLst>
          </p:cNvPr>
          <p:cNvSpPr/>
          <p:nvPr/>
        </p:nvSpPr>
        <p:spPr>
          <a:xfrm>
            <a:off x="6261336" y="3045296"/>
            <a:ext cx="1670723" cy="767408"/>
          </a:xfrm>
          <a:prstGeom prst="wedgeRoundRectCallout">
            <a:avLst>
              <a:gd name="adj1" fmla="val -19318"/>
              <a:gd name="adj2" fmla="val 63624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randview" panose="020B0502040204020203" pitchFamily="34" charset="0"/>
                <a:cs typeface="+mn-cs"/>
              </a:rPr>
              <a:t>THẢO LUẬN NHÓM ĐÔI</a:t>
            </a:r>
          </a:p>
        </p:txBody>
      </p:sp>
    </p:spTree>
    <p:extLst>
      <p:ext uri="{BB962C8B-B14F-4D97-AF65-F5344CB8AC3E}">
        <p14:creationId xmlns:p14="http://schemas.microsoft.com/office/powerpoint/2010/main" val="230916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9D6BC18-C99E-24D3-E3D5-7AD57A2B34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6510" y1="51016" x2="58542" y2="51172"/>
                        <a14:foregroundMark x1="52031" y1="77578" x2="51458" y2="83125"/>
                        <a14:foregroundMark x1="58438" y1="52969" x2="61667" y2="50469"/>
                        <a14:foregroundMark x1="62396" y1="49141" x2="63594" y2="47188"/>
                        <a14:backgroundMark x1="37344" y1="22031" x2="37448" y2="51016"/>
                        <a14:backgroundMark x1="64323" y1="22422" x2="63958" y2="40469"/>
                        <a14:backgroundMark x1="49167" y1="78125" x2="49167" y2="78125"/>
                        <a14:backgroundMark x1="49375" y1="77891" x2="49375" y2="77891"/>
                        <a14:backgroundMark x1="43490" y1="41250" x2="43490" y2="41250"/>
                        <a14:backgroundMark x1="62031" y1="48125" x2="62552" y2="45938"/>
                        <a14:backgroundMark x1="62760" y1="49141" x2="64479" y2="46797"/>
                      </a14:backgroundRemoval>
                    </a14:imgEffect>
                  </a14:imgLayer>
                </a14:imgProps>
              </a:ext>
            </a:extLst>
          </a:blip>
          <a:srcRect l="33735" r="34096"/>
          <a:stretch/>
        </p:blipFill>
        <p:spPr>
          <a:xfrm>
            <a:off x="116672" y="1708241"/>
            <a:ext cx="2708366" cy="56128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A5BA67-3563-4427-9498-AC91ADBFA742}"/>
              </a:ext>
            </a:extLst>
          </p:cNvPr>
          <p:cNvSpPr txBox="1"/>
          <p:nvPr/>
        </p:nvSpPr>
        <p:spPr>
          <a:xfrm>
            <a:off x="2954216" y="1249779"/>
            <a:ext cx="859536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Đề xuất cách góp phần tiết kiệm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nước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trong gia đình: 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0432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T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ận dụng nước rửa rau, nước vo gạo để tưới cây, tráng bát đũa trước khi rửa.</a:t>
            </a:r>
          </a:p>
        </p:txBody>
      </p:sp>
    </p:spTree>
    <p:extLst>
      <p:ext uri="{BB962C8B-B14F-4D97-AF65-F5344CB8AC3E}">
        <p14:creationId xmlns:p14="http://schemas.microsoft.com/office/powerpoint/2010/main" val="294845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37FA835C-D96C-4400-B1C2-323EF5F14D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8" t="3079" r="13875" b="51334"/>
          <a:stretch/>
        </p:blipFill>
        <p:spPr>
          <a:xfrm>
            <a:off x="10958981" y="93579"/>
            <a:ext cx="1003902" cy="27628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6510" y1="51016" x2="58542" y2="51172"/>
                        <a14:foregroundMark x1="52031" y1="77578" x2="51458" y2="83125"/>
                        <a14:foregroundMark x1="58438" y1="52969" x2="61667" y2="50469"/>
                        <a14:foregroundMark x1="62396" y1="49141" x2="63594" y2="47188"/>
                        <a14:backgroundMark x1="37344" y1="22031" x2="37448" y2="51016"/>
                        <a14:backgroundMark x1="64323" y1="22422" x2="63958" y2="40469"/>
                        <a14:backgroundMark x1="49167" y1="78125" x2="49167" y2="78125"/>
                        <a14:backgroundMark x1="49375" y1="77891" x2="49375" y2="77891"/>
                        <a14:backgroundMark x1="43490" y1="41250" x2="43490" y2="41250"/>
                        <a14:backgroundMark x1="62031" y1="48125" x2="62552" y2="45938"/>
                        <a14:backgroundMark x1="62760" y1="49141" x2="64479" y2="46797"/>
                      </a14:backgroundRemoval>
                    </a14:imgEffect>
                  </a14:imgLayer>
                </a14:imgProps>
              </a:ext>
            </a:extLst>
          </a:blip>
          <a:srcRect l="33735" r="34096"/>
          <a:stretch/>
        </p:blipFill>
        <p:spPr>
          <a:xfrm>
            <a:off x="1175657" y="1340951"/>
            <a:ext cx="2708366" cy="56128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766066-56EF-4834-BF8F-10CDF5C020CE}"/>
              </a:ext>
            </a:extLst>
          </p:cNvPr>
          <p:cNvSpPr txBox="1"/>
          <p:nvPr/>
        </p:nvSpPr>
        <p:spPr>
          <a:xfrm>
            <a:off x="4016684" y="1340951"/>
            <a:ext cx="69996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SINH HOẠT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LỚP</a:t>
            </a:r>
            <a:endParaRPr kumimoji="0" lang="en-US" sz="88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/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12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BA397AD4-DBF2-887C-EA25-D663F91122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6047" y="4595477"/>
            <a:ext cx="12196057" cy="2317251"/>
          </a:xfrm>
          <a:prstGeom prst="rect">
            <a:avLst/>
          </a:prstGeom>
        </p:spPr>
      </p:pic>
      <p:pic>
        <p:nvPicPr>
          <p:cNvPr id="3" name="Picture 2">
            <a:hlinkClick r:id="rId4" action="ppaction://hlinksldjump"/>
            <a:extLst>
              <a:ext uri="{FF2B5EF4-FFF2-40B4-BE49-F238E27FC236}">
                <a16:creationId xmlns:a16="http://schemas.microsoft.com/office/drawing/2014/main" id="{7547D1FD-2D1E-FEF5-5E37-10ADC7DC67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601" b="97301" l="25541" r="47838">
                        <a14:foregroundMark x1="30135" y1="59244" x2="30135" y2="59244"/>
                        <a14:foregroundMark x1="32838" y1="57085" x2="32838" y2="57085"/>
                        <a14:foregroundMark x1="36892" y1="56545" x2="36892" y2="56545"/>
                        <a14:foregroundMark x1="32568" y1="55870" x2="32568" y2="55870"/>
                        <a14:foregroundMark x1="25946" y1="60594" x2="25946" y2="60594"/>
                        <a14:foregroundMark x1="25541" y1="60594" x2="25541" y2="60594"/>
                        <a14:foregroundMark x1="47838" y1="68286" x2="47838" y2="68286"/>
                        <a14:foregroundMark x1="37568" y1="78003" x2="37568" y2="78003"/>
                        <a14:foregroundMark x1="33243" y1="97301" x2="33243" y2="97301"/>
                        <a14:backgroundMark x1="35946" y1="67611" x2="35946" y2="67611"/>
                        <a14:backgroundMark x1="37432" y1="76113" x2="37432" y2="76113"/>
                        <a14:backgroundMark x1="39730" y1="73009" x2="39730" y2="73009"/>
                        <a14:backgroundMark x1="34189" y1="78677" x2="34189" y2="78677"/>
                        <a14:backgroundMark x1="32973" y1="78812" x2="32973" y2="78812"/>
                        <a14:backgroundMark x1="36216" y1="78947" x2="36216" y2="78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79" t="54445" r="50000"/>
          <a:stretch/>
        </p:blipFill>
        <p:spPr>
          <a:xfrm>
            <a:off x="9578340" y="2528653"/>
            <a:ext cx="2453017" cy="41412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C63281-D98D-9AA9-BBE4-95D4BDCF5FD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2921000" y="110834"/>
            <a:ext cx="6642100" cy="4303377"/>
          </a:xfrm>
          <a:prstGeom prst="rect">
            <a:avLst/>
          </a:prstGeom>
        </p:spPr>
      </p:pic>
      <p:pic>
        <p:nvPicPr>
          <p:cNvPr id="5" name="Picture 2" descr="Cute woman teacher in thailand uniform character education back to school logo cartoon art illustration Free Vector">
            <a:extLst>
              <a:ext uri="{FF2B5EF4-FFF2-40B4-BE49-F238E27FC236}">
                <a16:creationId xmlns:a16="http://schemas.microsoft.com/office/drawing/2014/main" id="{402A0224-0897-160D-721E-C1277A6396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986" b="90619" l="9744" r="89776">
                        <a14:foregroundMark x1="51757" y1="90020" x2="51757" y2="90818"/>
                        <a14:foregroundMark x1="55911" y1="89820" x2="55911" y2="87026"/>
                        <a14:foregroundMark x1="46006" y1="8383" x2="46006" y2="6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48" r="21933"/>
          <a:stretch/>
        </p:blipFill>
        <p:spPr bwMode="auto">
          <a:xfrm>
            <a:off x="175883" y="1848687"/>
            <a:ext cx="3367105" cy="513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7D63C8-5F1C-607B-537C-458565E5A86D}"/>
              </a:ext>
            </a:extLst>
          </p:cNvPr>
          <p:cNvSpPr txBox="1"/>
          <p:nvPr/>
        </p:nvSpPr>
        <p:spPr>
          <a:xfrm>
            <a:off x="3542988" y="815972"/>
            <a:ext cx="554350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Phần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nhận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xét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             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Giáo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viên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6389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7F2C9250-AD58-FC3F-3802-EC9E13C246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057" y="4736035"/>
            <a:ext cx="12196057" cy="2317251"/>
          </a:xfrm>
          <a:prstGeom prst="rect">
            <a:avLst/>
          </a:prstGeom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CDEB454B-EDB9-F749-EBC7-75AB6931A9F7}"/>
              </a:ext>
            </a:extLst>
          </p:cNvPr>
          <p:cNvGrpSpPr/>
          <p:nvPr/>
        </p:nvGrpSpPr>
        <p:grpSpPr>
          <a:xfrm>
            <a:off x="0" y="4392607"/>
            <a:ext cx="12192000" cy="365587"/>
            <a:chOff x="0" y="0"/>
            <a:chExt cx="6186311" cy="185501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8E773A0-6FBE-0520-B420-5D2BC0DE726A}"/>
                </a:ext>
              </a:extLst>
            </p:cNvPr>
            <p:cNvSpPr/>
            <p:nvPr/>
          </p:nvSpPr>
          <p:spPr>
            <a:xfrm>
              <a:off x="0" y="0"/>
              <a:ext cx="6186311" cy="185501"/>
            </a:xfrm>
            <a:custGeom>
              <a:avLst/>
              <a:gdLst/>
              <a:ahLst/>
              <a:cxnLst/>
              <a:rect l="l" t="t" r="r" b="b"/>
              <a:pathLst>
                <a:path w="6186311" h="185501">
                  <a:moveTo>
                    <a:pt x="0" y="0"/>
                  </a:moveTo>
                  <a:lnTo>
                    <a:pt x="6186311" y="0"/>
                  </a:lnTo>
                  <a:lnTo>
                    <a:pt x="6186311" y="185501"/>
                  </a:lnTo>
                  <a:lnTo>
                    <a:pt x="0" y="185501"/>
                  </a:lnTo>
                  <a:close/>
                </a:path>
              </a:pathLst>
            </a:custGeom>
            <a:solidFill>
              <a:srgbClr val="C69F65"/>
            </a:solidFill>
          </p:spPr>
        </p:sp>
      </p:grpSp>
      <p:pic>
        <p:nvPicPr>
          <p:cNvPr id="5" name="Picture 8">
            <a:extLst>
              <a:ext uri="{FF2B5EF4-FFF2-40B4-BE49-F238E27FC236}">
                <a16:creationId xmlns:a16="http://schemas.microsoft.com/office/drawing/2014/main" id="{CB91A5A3-5B9B-CD14-C25E-140C4E1578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3956572" y="589059"/>
            <a:ext cx="4278856" cy="3214491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991FA273-F771-B88E-7E2E-B2717036BB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654571" y="527594"/>
            <a:ext cx="2624543" cy="4534847"/>
          </a:xfrm>
          <a:prstGeom prst="rect">
            <a:avLst/>
          </a:prstGeom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487389C2-7FE0-AE56-1E14-A8E6B8CCEB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98055" y="642243"/>
            <a:ext cx="2152772" cy="2152772"/>
          </a:xfrm>
          <a:prstGeom prst="rect">
            <a:avLst/>
          </a:prstGeom>
        </p:spPr>
      </p:pic>
      <p:grpSp>
        <p:nvGrpSpPr>
          <p:cNvPr id="8" name="Group 12">
            <a:extLst>
              <a:ext uri="{FF2B5EF4-FFF2-40B4-BE49-F238E27FC236}">
                <a16:creationId xmlns:a16="http://schemas.microsoft.com/office/drawing/2014/main" id="{CBEA535D-993C-7CD7-CDD8-2780333A3D74}"/>
              </a:ext>
            </a:extLst>
          </p:cNvPr>
          <p:cNvGrpSpPr/>
          <p:nvPr/>
        </p:nvGrpSpPr>
        <p:grpSpPr>
          <a:xfrm>
            <a:off x="0" y="1"/>
            <a:ext cx="12192000" cy="300351"/>
            <a:chOff x="0" y="0"/>
            <a:chExt cx="6186311" cy="152400"/>
          </a:xfrm>
          <a:solidFill>
            <a:schemeClr val="bg1"/>
          </a:solidFill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C5E6B1BB-72DF-18C6-00A3-CC6F7AD67872}"/>
                </a:ext>
              </a:extLst>
            </p:cNvPr>
            <p:cNvSpPr/>
            <p:nvPr/>
          </p:nvSpPr>
          <p:spPr>
            <a:xfrm>
              <a:off x="0" y="0"/>
              <a:ext cx="6186311" cy="152400"/>
            </a:xfrm>
            <a:custGeom>
              <a:avLst/>
              <a:gdLst/>
              <a:ahLst/>
              <a:cxnLst/>
              <a:rect l="l" t="t" r="r" b="b"/>
              <a:pathLst>
                <a:path w="6186311" h="152400">
                  <a:moveTo>
                    <a:pt x="0" y="0"/>
                  </a:moveTo>
                  <a:lnTo>
                    <a:pt x="6186311" y="0"/>
                  </a:lnTo>
                  <a:lnTo>
                    <a:pt x="6186311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0" name="Group 14">
            <a:extLst>
              <a:ext uri="{FF2B5EF4-FFF2-40B4-BE49-F238E27FC236}">
                <a16:creationId xmlns:a16="http://schemas.microsoft.com/office/drawing/2014/main" id="{AC43B91B-27AB-B278-254F-E839D5B2FDF2}"/>
              </a:ext>
            </a:extLst>
          </p:cNvPr>
          <p:cNvGrpSpPr/>
          <p:nvPr/>
        </p:nvGrpSpPr>
        <p:grpSpPr>
          <a:xfrm rot="-5400000">
            <a:off x="-2038357" y="205389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0F1FD1E9-118C-F986-3218-BA4FF8670A33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2" name="Group 16">
            <a:extLst>
              <a:ext uri="{FF2B5EF4-FFF2-40B4-BE49-F238E27FC236}">
                <a16:creationId xmlns:a16="http://schemas.microsoft.com/office/drawing/2014/main" id="{B44314B2-7870-B545-56C8-61207C2901BD}"/>
              </a:ext>
            </a:extLst>
          </p:cNvPr>
          <p:cNvGrpSpPr/>
          <p:nvPr/>
        </p:nvGrpSpPr>
        <p:grpSpPr>
          <a:xfrm rot="-5400000">
            <a:off x="9853293" y="204612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A91CA353-96E9-DC76-3E2B-3972CEB0EAE6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pic>
        <p:nvPicPr>
          <p:cNvPr id="14" name="Picture 18">
            <a:extLst>
              <a:ext uri="{FF2B5EF4-FFF2-40B4-BE49-F238E27FC236}">
                <a16:creationId xmlns:a16="http://schemas.microsoft.com/office/drawing/2014/main" id="{F183AA1E-AD19-D849-04BE-D63E2C3796C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87691" y="2257291"/>
            <a:ext cx="1423035" cy="27432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0F7608C-1180-9F8D-845F-656C4E7C82C0}"/>
              </a:ext>
            </a:extLst>
          </p:cNvPr>
          <p:cNvSpPr txBox="1"/>
          <p:nvPr/>
        </p:nvSpPr>
        <p:spPr>
          <a:xfrm>
            <a:off x="4175807" y="889407"/>
            <a:ext cx="4044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Phần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làm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việc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của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ban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cán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sự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lớp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6A8ABCF1-472A-77AE-9B20-68BA489E7825}"/>
              </a:ext>
            </a:extLst>
          </p:cNvPr>
          <p:cNvSpPr/>
          <p:nvPr/>
        </p:nvSpPr>
        <p:spPr>
          <a:xfrm>
            <a:off x="110252" y="158414"/>
            <a:ext cx="3949653" cy="2037645"/>
          </a:xfrm>
          <a:prstGeom prst="wedgeEllipseCallout">
            <a:avLst>
              <a:gd name="adj1" fmla="val 25608"/>
              <a:gd name="adj2" fmla="val 58889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28078E-1387-D9C3-8EA2-DB0EB1DBDAF1}"/>
              </a:ext>
            </a:extLst>
          </p:cNvPr>
          <p:cNvSpPr txBox="1"/>
          <p:nvPr/>
        </p:nvSpPr>
        <p:spPr>
          <a:xfrm>
            <a:off x="207170" y="517232"/>
            <a:ext cx="3643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trưởng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tổ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4206CE7B-F303-2E8F-B543-6AB78FC28D13}"/>
              </a:ext>
            </a:extLst>
          </p:cNvPr>
          <p:cNvSpPr/>
          <p:nvPr/>
        </p:nvSpPr>
        <p:spPr>
          <a:xfrm>
            <a:off x="8467231" y="372315"/>
            <a:ext cx="3717851" cy="2037645"/>
          </a:xfrm>
          <a:prstGeom prst="wedgeEllipseCallout">
            <a:avLst>
              <a:gd name="adj1" fmla="val -15107"/>
              <a:gd name="adj2" fmla="val 58889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trưởng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báo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học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tập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trong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tuần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79383E7-9717-3974-CFA2-91807F0EC95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3065" b="82742" l="2906" r="21308">
                        <a14:foregroundMark x1="14528" y1="55645" x2="15254" y2="65000"/>
                        <a14:foregroundMark x1="15254" y1="65000" x2="15254" y2="65000"/>
                        <a14:foregroundMark x1="20460" y1="51774" x2="21065" y2="56935"/>
                        <a14:foregroundMark x1="21186" y1="66452" x2="21081" y2="69243"/>
                        <a14:foregroundMark x1="15981" y1="61774" x2="13923" y2="72581"/>
                        <a14:foregroundMark x1="14286" y1="62903" x2="14770" y2="67903"/>
                        <a14:foregroundMark x1="13196" y1="61129" x2="12833" y2="67742"/>
                        <a14:foregroundMark x1="18886" y1="65968" x2="18886" y2="65968"/>
                        <a14:foregroundMark x1="18886" y1="65968" x2="19613" y2="67903"/>
                        <a14:foregroundMark x1="10896" y1="63710" x2="8354" y2="60806"/>
                        <a14:foregroundMark x1="8717" y1="60161" x2="6174" y2="56452"/>
                        <a14:foregroundMark x1="20713" y1="69194" x2="20754" y2="69445"/>
                        <a14:foregroundMark x1="20581" y1="68387" x2="20713" y2="69194"/>
                        <a14:foregroundMark x1="14286" y1="43065" x2="16223" y2="43871"/>
                        <a14:backgroundMark x1="20339" y1="70968" x2="20460" y2="71935"/>
                        <a14:backgroundMark x1="20823" y1="71935" x2="21671" y2="72419"/>
                        <a14:backgroundMark x1="19855" y1="70000" x2="20460" y2="71613"/>
                        <a14:backgroundMark x1="20823" y1="69194" x2="20823" y2="69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" t="38800" r="76271" b="12201"/>
          <a:stretch/>
        </p:blipFill>
        <p:spPr>
          <a:xfrm>
            <a:off x="1432607" y="1902228"/>
            <a:ext cx="3068818" cy="48822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DE44CF3-31D2-BD54-026B-C3416ABCD67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2581" b="80484" l="77724" r="97579">
                        <a14:foregroundMark x1="86804" y1="42742" x2="84019" y2="42581"/>
                        <a14:foregroundMark x1="77966" y1="52258" x2="77966" y2="53710"/>
                        <a14:foregroundMark x1="83051" y1="61452" x2="84262" y2="66452"/>
                        <a14:foregroundMark x1="80872" y1="64839" x2="86199" y2="65645"/>
                        <a14:foregroundMark x1="85109" y1="63548" x2="88862" y2="61774"/>
                        <a14:foregroundMark x1="89709" y1="61935" x2="92252" y2="59677"/>
                        <a14:foregroundMark x1="83414" y1="78065" x2="83414" y2="80161"/>
                        <a14:foregroundMark x1="86804" y1="77903" x2="86683" y2="80484"/>
                        <a14:foregroundMark x1="94794" y1="54839" x2="94794" y2="54839"/>
                        <a14:foregroundMark x1="81114" y1="62903" x2="80024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71" t="38800" b="15908"/>
          <a:stretch/>
        </p:blipFill>
        <p:spPr>
          <a:xfrm>
            <a:off x="7690575" y="2088940"/>
            <a:ext cx="3068818" cy="43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731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EBBB47A5-413E-F37E-58BE-6D29496BA7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6047" y="4595477"/>
            <a:ext cx="12196057" cy="2317251"/>
          </a:xfrm>
          <a:prstGeom prst="rect">
            <a:avLst/>
          </a:prstGeom>
        </p:spPr>
      </p:pic>
      <p:pic>
        <p:nvPicPr>
          <p:cNvPr id="3" name="Picture 2">
            <a:hlinkClick r:id="rId4" action="ppaction://hlinksldjump"/>
            <a:extLst>
              <a:ext uri="{FF2B5EF4-FFF2-40B4-BE49-F238E27FC236}">
                <a16:creationId xmlns:a16="http://schemas.microsoft.com/office/drawing/2014/main" id="{C3F077CD-7F24-B81E-FBF6-CF2A66114E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601" b="97301" l="25541" r="47838">
                        <a14:foregroundMark x1="30135" y1="59244" x2="30135" y2="59244"/>
                        <a14:foregroundMark x1="32838" y1="57085" x2="32838" y2="57085"/>
                        <a14:foregroundMark x1="36892" y1="56545" x2="36892" y2="56545"/>
                        <a14:foregroundMark x1="32568" y1="55870" x2="32568" y2="55870"/>
                        <a14:foregroundMark x1="25946" y1="60594" x2="25946" y2="60594"/>
                        <a14:foregroundMark x1="25541" y1="60594" x2="25541" y2="60594"/>
                        <a14:foregroundMark x1="47838" y1="68286" x2="47838" y2="68286"/>
                        <a14:foregroundMark x1="37568" y1="78003" x2="37568" y2="78003"/>
                        <a14:foregroundMark x1="33243" y1="97301" x2="33243" y2="97301"/>
                        <a14:backgroundMark x1="35946" y1="67611" x2="35946" y2="67611"/>
                        <a14:backgroundMark x1="37432" y1="76113" x2="37432" y2="76113"/>
                        <a14:backgroundMark x1="39730" y1="73009" x2="39730" y2="73009"/>
                        <a14:backgroundMark x1="34189" y1="78677" x2="34189" y2="78677"/>
                        <a14:backgroundMark x1="32973" y1="78812" x2="32973" y2="78812"/>
                        <a14:backgroundMark x1="36216" y1="78947" x2="36216" y2="78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79" t="54445" r="50000"/>
          <a:stretch/>
        </p:blipFill>
        <p:spPr>
          <a:xfrm>
            <a:off x="9563100" y="2528653"/>
            <a:ext cx="2453017" cy="41412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9E73F5-7B80-C247-5AEE-7288740561A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2921000" y="110834"/>
            <a:ext cx="6642100" cy="4303377"/>
          </a:xfrm>
          <a:prstGeom prst="rect">
            <a:avLst/>
          </a:prstGeom>
        </p:spPr>
      </p:pic>
      <p:pic>
        <p:nvPicPr>
          <p:cNvPr id="5" name="Picture 2" descr="Cute woman teacher in thailand uniform character education back to school logo cartoon art illustration Free Vector">
            <a:extLst>
              <a:ext uri="{FF2B5EF4-FFF2-40B4-BE49-F238E27FC236}">
                <a16:creationId xmlns:a16="http://schemas.microsoft.com/office/drawing/2014/main" id="{62FAED99-4A6A-725C-6F3F-D40268CF5B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986" b="90619" l="9744" r="89776">
                        <a14:foregroundMark x1="51757" y1="90020" x2="51757" y2="90818"/>
                        <a14:foregroundMark x1="55911" y1="89820" x2="55911" y2="87026"/>
                        <a14:foregroundMark x1="46006" y1="8383" x2="46006" y2="6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48" r="21933"/>
          <a:stretch/>
        </p:blipFill>
        <p:spPr bwMode="auto">
          <a:xfrm>
            <a:off x="175883" y="1854200"/>
            <a:ext cx="3367105" cy="513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F66736-9560-C7F7-FDF6-05EFFE2B07A6}"/>
              </a:ext>
            </a:extLst>
          </p:cNvPr>
          <p:cNvSpPr txBox="1"/>
          <p:nvPr/>
        </p:nvSpPr>
        <p:spPr>
          <a:xfrm>
            <a:off x="3542988" y="407650"/>
            <a:ext cx="554350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Phần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nhận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xét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             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Giáo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viên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B3372D-8E69-CCBC-289F-0726B46EE562}"/>
              </a:ext>
            </a:extLst>
          </p:cNvPr>
          <p:cNvSpPr txBox="1"/>
          <p:nvPr/>
        </p:nvSpPr>
        <p:spPr>
          <a:xfrm>
            <a:off x="3282657" y="1717712"/>
            <a:ext cx="1666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Ưu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9417094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CF6ABDE5-07FE-4177-A08A-45D570CFC8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6047" y="4595477"/>
            <a:ext cx="12196057" cy="2317251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5FE23C58-680B-DE1D-7585-BA20853A058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601" b="97301" l="25541" r="47838">
                        <a14:foregroundMark x1="30135" y1="59244" x2="30135" y2="59244"/>
                        <a14:foregroundMark x1="32838" y1="57085" x2="32838" y2="57085"/>
                        <a14:foregroundMark x1="36892" y1="56545" x2="36892" y2="56545"/>
                        <a14:foregroundMark x1="32568" y1="55870" x2="32568" y2="55870"/>
                        <a14:foregroundMark x1="25946" y1="60594" x2="25946" y2="60594"/>
                        <a14:foregroundMark x1="25541" y1="60594" x2="25541" y2="60594"/>
                        <a14:foregroundMark x1="47838" y1="68286" x2="47838" y2="68286"/>
                        <a14:foregroundMark x1="37568" y1="78003" x2="37568" y2="78003"/>
                        <a14:foregroundMark x1="33243" y1="97301" x2="33243" y2="97301"/>
                        <a14:backgroundMark x1="35946" y1="67611" x2="35946" y2="67611"/>
                        <a14:backgroundMark x1="37432" y1="76113" x2="37432" y2="76113"/>
                        <a14:backgroundMark x1="39730" y1="73009" x2="39730" y2="73009"/>
                        <a14:backgroundMark x1="34189" y1="78677" x2="34189" y2="78677"/>
                        <a14:backgroundMark x1="32973" y1="78812" x2="32973" y2="78812"/>
                        <a14:backgroundMark x1="36216" y1="78947" x2="36216" y2="78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79" t="54445" r="50000"/>
          <a:stretch/>
        </p:blipFill>
        <p:spPr>
          <a:xfrm>
            <a:off x="9563100" y="2528653"/>
            <a:ext cx="2453017" cy="41412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DA4B0C-03AE-85AF-9D32-B4523BCF305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2921000" y="110834"/>
            <a:ext cx="6642100" cy="4303377"/>
          </a:xfrm>
          <a:prstGeom prst="rect">
            <a:avLst/>
          </a:prstGeom>
        </p:spPr>
      </p:pic>
      <p:pic>
        <p:nvPicPr>
          <p:cNvPr id="6" name="Picture 2" descr="Cute woman teacher in thailand uniform character education back to school logo cartoon art illustration Free Vector">
            <a:extLst>
              <a:ext uri="{FF2B5EF4-FFF2-40B4-BE49-F238E27FC236}">
                <a16:creationId xmlns:a16="http://schemas.microsoft.com/office/drawing/2014/main" id="{3CFC5AB2-57EF-DFC6-E011-41643E6F22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986" b="90619" l="9744" r="89776">
                        <a14:foregroundMark x1="51757" y1="90020" x2="51757" y2="90818"/>
                        <a14:foregroundMark x1="55911" y1="89820" x2="55911" y2="87026"/>
                        <a14:foregroundMark x1="46006" y1="8383" x2="46006" y2="6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48" r="21933"/>
          <a:stretch/>
        </p:blipFill>
        <p:spPr bwMode="auto">
          <a:xfrm>
            <a:off x="175883" y="1854200"/>
            <a:ext cx="3367105" cy="513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B4B8A5-937E-BAE5-5A4F-47EC554789D3}"/>
              </a:ext>
            </a:extLst>
          </p:cNvPr>
          <p:cNvSpPr txBox="1"/>
          <p:nvPr/>
        </p:nvSpPr>
        <p:spPr>
          <a:xfrm>
            <a:off x="3542988" y="407650"/>
            <a:ext cx="554350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Phần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nhận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xét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             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Giáo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viên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51CF9D-67EC-221B-37AB-4DF0D55CAAC5}"/>
              </a:ext>
            </a:extLst>
          </p:cNvPr>
          <p:cNvSpPr txBox="1"/>
          <p:nvPr/>
        </p:nvSpPr>
        <p:spPr>
          <a:xfrm>
            <a:off x="3282657" y="1717712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Hạn chế:</a:t>
            </a:r>
            <a:endParaRPr kumimoji="0" lang="en-US" sz="2800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5133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37FA835C-D96C-4400-B1C2-323EF5F14D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8" t="3079" r="13875" b="51334"/>
          <a:stretch/>
        </p:blipFill>
        <p:spPr>
          <a:xfrm>
            <a:off x="10958981" y="93579"/>
            <a:ext cx="1003902" cy="276286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705088" y="360219"/>
            <a:ext cx="8717084" cy="1225630"/>
            <a:chOff x="1750483" y="923109"/>
            <a:chExt cx="8210617" cy="1158240"/>
          </a:xfrm>
        </p:grpSpPr>
        <p:sp>
          <p:nvSpPr>
            <p:cNvPr id="10" name="Rounded Rectangle 9"/>
            <p:cNvSpPr/>
            <p:nvPr/>
          </p:nvSpPr>
          <p:spPr>
            <a:xfrm>
              <a:off x="1750483" y="923109"/>
              <a:ext cx="8210617" cy="115824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ihun59hao-chuangcuhei" panose="020F0502020204030204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7CF8603-FC33-481C-B3A7-599D9EF17B2D}"/>
                </a:ext>
              </a:extLst>
            </p:cNvPr>
            <p:cNvSpPr txBox="1"/>
            <p:nvPr/>
          </p:nvSpPr>
          <p:spPr>
            <a:xfrm>
              <a:off x="2173356" y="923109"/>
              <a:ext cx="6968413" cy="112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8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432FF"/>
                  </a:solidFill>
                  <a:effectLst/>
                  <a:uLnTx/>
                  <a:uFillTx/>
                  <a:latin typeface="iCiel Cadena" panose="02000503000000020004" pitchFamily="50" charset="0"/>
                  <a:cs typeface="+mn-cs"/>
                </a:rPr>
                <a:t>TÌM HIỂU TRANG PHỤC ĐÓN NĂM MỚI CỦA MỘT SỐ DÂN TỘC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EF4BAB3-B498-45DA-B36A-655F7F6BEF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1" t="16000" r="10349" b="55077"/>
          <a:stretch/>
        </p:blipFill>
        <p:spPr>
          <a:xfrm>
            <a:off x="1847753" y="1838757"/>
            <a:ext cx="8525022" cy="465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2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DDD8BA3E-9FA9-92C4-83A1-72102951C2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229" y="4540749"/>
            <a:ext cx="12196057" cy="2317251"/>
          </a:xfrm>
          <a:prstGeom prst="rect">
            <a:avLst/>
          </a:prstGeom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D1BA6016-0740-EAA8-4A60-5149DE3FAD7A}"/>
              </a:ext>
            </a:extLst>
          </p:cNvPr>
          <p:cNvGrpSpPr/>
          <p:nvPr/>
        </p:nvGrpSpPr>
        <p:grpSpPr>
          <a:xfrm>
            <a:off x="0" y="4392607"/>
            <a:ext cx="12192000" cy="365587"/>
            <a:chOff x="0" y="0"/>
            <a:chExt cx="6186311" cy="185501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0A13B348-DDC8-957D-C077-C798085FE2FB}"/>
                </a:ext>
              </a:extLst>
            </p:cNvPr>
            <p:cNvSpPr/>
            <p:nvPr/>
          </p:nvSpPr>
          <p:spPr>
            <a:xfrm>
              <a:off x="0" y="0"/>
              <a:ext cx="6186311" cy="185501"/>
            </a:xfrm>
            <a:custGeom>
              <a:avLst/>
              <a:gdLst/>
              <a:ahLst/>
              <a:cxnLst/>
              <a:rect l="l" t="t" r="r" b="b"/>
              <a:pathLst>
                <a:path w="6186311" h="185501">
                  <a:moveTo>
                    <a:pt x="0" y="0"/>
                  </a:moveTo>
                  <a:lnTo>
                    <a:pt x="6186311" y="0"/>
                  </a:lnTo>
                  <a:lnTo>
                    <a:pt x="6186311" y="185501"/>
                  </a:lnTo>
                  <a:lnTo>
                    <a:pt x="0" y="185501"/>
                  </a:lnTo>
                  <a:close/>
                </a:path>
              </a:pathLst>
            </a:custGeom>
            <a:solidFill>
              <a:srgbClr val="C69F65"/>
            </a:solidFill>
          </p:spPr>
        </p:sp>
      </p:grpSp>
      <p:pic>
        <p:nvPicPr>
          <p:cNvPr id="5" name="Picture 8">
            <a:extLst>
              <a:ext uri="{FF2B5EF4-FFF2-40B4-BE49-F238E27FC236}">
                <a16:creationId xmlns:a16="http://schemas.microsoft.com/office/drawing/2014/main" id="{7AD96D41-C80C-1FC1-390A-1B81D0E8C2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3956572" y="589059"/>
            <a:ext cx="4278856" cy="3214491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D2FC7223-BC09-F8ED-165E-623C28AB67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181611" y="267713"/>
            <a:ext cx="2624543" cy="4534847"/>
          </a:xfrm>
          <a:prstGeom prst="rect">
            <a:avLst/>
          </a:prstGeom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55ABC98B-1FE3-3FAF-E0A6-EE6B756805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98055" y="642243"/>
            <a:ext cx="2152772" cy="2152772"/>
          </a:xfrm>
          <a:prstGeom prst="rect">
            <a:avLst/>
          </a:prstGeom>
        </p:spPr>
      </p:pic>
      <p:grpSp>
        <p:nvGrpSpPr>
          <p:cNvPr id="8" name="Group 12">
            <a:extLst>
              <a:ext uri="{FF2B5EF4-FFF2-40B4-BE49-F238E27FC236}">
                <a16:creationId xmlns:a16="http://schemas.microsoft.com/office/drawing/2014/main" id="{E959BEAD-EA52-F532-6420-E8531E14EF50}"/>
              </a:ext>
            </a:extLst>
          </p:cNvPr>
          <p:cNvGrpSpPr/>
          <p:nvPr/>
        </p:nvGrpSpPr>
        <p:grpSpPr>
          <a:xfrm>
            <a:off x="0" y="1"/>
            <a:ext cx="12192000" cy="300351"/>
            <a:chOff x="0" y="0"/>
            <a:chExt cx="6186311" cy="152400"/>
          </a:xfrm>
          <a:solidFill>
            <a:schemeClr val="bg1"/>
          </a:solidFill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10CF3802-7D8F-1291-2B47-5427B9FC2FB0}"/>
                </a:ext>
              </a:extLst>
            </p:cNvPr>
            <p:cNvSpPr/>
            <p:nvPr/>
          </p:nvSpPr>
          <p:spPr>
            <a:xfrm>
              <a:off x="0" y="0"/>
              <a:ext cx="6186311" cy="152400"/>
            </a:xfrm>
            <a:custGeom>
              <a:avLst/>
              <a:gdLst/>
              <a:ahLst/>
              <a:cxnLst/>
              <a:rect l="l" t="t" r="r" b="b"/>
              <a:pathLst>
                <a:path w="6186311" h="152400">
                  <a:moveTo>
                    <a:pt x="0" y="0"/>
                  </a:moveTo>
                  <a:lnTo>
                    <a:pt x="6186311" y="0"/>
                  </a:lnTo>
                  <a:lnTo>
                    <a:pt x="6186311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0" name="Group 14">
            <a:extLst>
              <a:ext uri="{FF2B5EF4-FFF2-40B4-BE49-F238E27FC236}">
                <a16:creationId xmlns:a16="http://schemas.microsoft.com/office/drawing/2014/main" id="{E4F77E72-280C-7968-83A9-8486E010ED10}"/>
              </a:ext>
            </a:extLst>
          </p:cNvPr>
          <p:cNvGrpSpPr/>
          <p:nvPr/>
        </p:nvGrpSpPr>
        <p:grpSpPr>
          <a:xfrm rot="-5400000">
            <a:off x="-2038357" y="205389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55805B80-8768-96E9-110A-B655A77D7A73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2" name="Group 16">
            <a:extLst>
              <a:ext uri="{FF2B5EF4-FFF2-40B4-BE49-F238E27FC236}">
                <a16:creationId xmlns:a16="http://schemas.microsoft.com/office/drawing/2014/main" id="{09FF3992-C208-3955-7773-61570C974A02}"/>
              </a:ext>
            </a:extLst>
          </p:cNvPr>
          <p:cNvGrpSpPr/>
          <p:nvPr/>
        </p:nvGrpSpPr>
        <p:grpSpPr>
          <a:xfrm rot="-5400000">
            <a:off x="9853293" y="204612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67BD8E38-38FF-98E7-D806-81ECA4F849C8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pic>
        <p:nvPicPr>
          <p:cNvPr id="14" name="Picture 18">
            <a:extLst>
              <a:ext uri="{FF2B5EF4-FFF2-40B4-BE49-F238E27FC236}">
                <a16:creationId xmlns:a16="http://schemas.microsoft.com/office/drawing/2014/main" id="{AB5E668F-6255-7AC4-1B4F-1F06F4B9F52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695809" y="1645521"/>
            <a:ext cx="1423035" cy="27432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7F380E5-A4A2-CB7F-3296-ED1D687739DB}"/>
              </a:ext>
            </a:extLst>
          </p:cNvPr>
          <p:cNvSpPr txBox="1"/>
          <p:nvPr/>
        </p:nvSpPr>
        <p:spPr>
          <a:xfrm>
            <a:off x="4175807" y="889408"/>
            <a:ext cx="4044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Góc tuyên dương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D3538F7-BD42-63B4-6BBF-3DA844E7CE0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3065" b="82742" l="2906" r="21308">
                        <a14:foregroundMark x1="14528" y1="55645" x2="15254" y2="65000"/>
                        <a14:foregroundMark x1="15254" y1="65000" x2="15254" y2="65000"/>
                        <a14:foregroundMark x1="20460" y1="51774" x2="21065" y2="56935"/>
                        <a14:foregroundMark x1="21186" y1="66452" x2="21081" y2="69243"/>
                        <a14:foregroundMark x1="15981" y1="61774" x2="13923" y2="72581"/>
                        <a14:foregroundMark x1="14286" y1="62903" x2="14770" y2="67903"/>
                        <a14:foregroundMark x1="13196" y1="61129" x2="12833" y2="67742"/>
                        <a14:foregroundMark x1="18886" y1="65968" x2="18886" y2="65968"/>
                        <a14:foregroundMark x1="18886" y1="65968" x2="19613" y2="67903"/>
                        <a14:foregroundMark x1="10896" y1="63710" x2="8354" y2="60806"/>
                        <a14:foregroundMark x1="8717" y1="60161" x2="6174" y2="56452"/>
                        <a14:foregroundMark x1="20713" y1="69194" x2="20754" y2="69445"/>
                        <a14:foregroundMark x1="20581" y1="68387" x2="20713" y2="69194"/>
                        <a14:foregroundMark x1="14286" y1="43065" x2="16223" y2="43871"/>
                        <a14:backgroundMark x1="20339" y1="70968" x2="20460" y2="71935"/>
                        <a14:backgroundMark x1="20823" y1="71935" x2="21671" y2="72419"/>
                        <a14:backgroundMark x1="19855" y1="70000" x2="20460" y2="71613"/>
                        <a14:backgroundMark x1="20823" y1="69194" x2="20823" y2="69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" t="38800" r="76271" b="12201"/>
          <a:stretch/>
        </p:blipFill>
        <p:spPr>
          <a:xfrm>
            <a:off x="-701376" y="1975790"/>
            <a:ext cx="3068818" cy="48822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1321F79-C027-1D67-BCBC-5004AE5DA6A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2581" b="80484" l="77724" r="97579">
                        <a14:foregroundMark x1="86804" y1="42742" x2="84019" y2="42581"/>
                        <a14:foregroundMark x1="77966" y1="52258" x2="77966" y2="53710"/>
                        <a14:foregroundMark x1="83051" y1="61452" x2="84262" y2="66452"/>
                        <a14:foregroundMark x1="80872" y1="64839" x2="86199" y2="65645"/>
                        <a14:foregroundMark x1="85109" y1="63548" x2="88862" y2="61774"/>
                        <a14:foregroundMark x1="89709" y1="61935" x2="92252" y2="59677"/>
                        <a14:foregroundMark x1="83414" y1="78065" x2="83414" y2="80161"/>
                        <a14:foregroundMark x1="86804" y1="77903" x2="86683" y2="80484"/>
                        <a14:foregroundMark x1="94794" y1="54839" x2="94794" y2="54839"/>
                        <a14:foregroundMark x1="81114" y1="62903" x2="80024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71" t="38800" b="15908"/>
          <a:stretch/>
        </p:blipFill>
        <p:spPr>
          <a:xfrm>
            <a:off x="9521697" y="1975790"/>
            <a:ext cx="3068818" cy="43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580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49225" y="-372752"/>
            <a:ext cx="9500235" cy="2273935"/>
            <a:chOff x="-213" y="0"/>
            <a:chExt cx="14961" cy="3581"/>
          </a:xfrm>
        </p:grpSpPr>
        <p:sp>
          <p:nvSpPr>
            <p:cNvPr id="8" name="圆角矩形 7"/>
            <p:cNvSpPr/>
            <p:nvPr/>
          </p:nvSpPr>
          <p:spPr>
            <a:xfrm>
              <a:off x="1473" y="1633"/>
              <a:ext cx="13275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1" i="0" u="none" strike="noStrike" kern="1200" cap="none" spc="-30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字魂189号-星岩乐黑体" panose="00000500000000000000" charset="-122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开头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365" y="1525"/>
              <a:ext cx="13383" cy="1212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-30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UTM Cookies" panose="02040603050506020204" pitchFamily="18" charset="0"/>
                  <a:ea typeface="字魂189号-星岩乐黑体" panose="00000500000000000000" charset="-122"/>
                  <a:cs typeface="Open Sans Light" pitchFamily="34" charset="0"/>
                  <a:sym typeface="+mn-lt"/>
                </a:rPr>
                <a:t>Phương hướng hoạt động tuần …</a:t>
              </a:r>
              <a:endParaRPr kumimoji="0" lang="zh-CN" altLang="en-US" sz="4000" b="1" i="0" u="none" strike="noStrike" kern="1200" cap="none" spc="-30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UTM Cookies" panose="02040603050506020204" pitchFamily="18" charset="0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pic>
          <p:nvPicPr>
            <p:cNvPr id="26" name="图片 25" descr="卡通人物&#10;&#10;中度可信度描述已自动生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840000">
              <a:off x="-213" y="0"/>
              <a:ext cx="3581" cy="3581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1286192" y="1572891"/>
            <a:ext cx="7494140" cy="4554456"/>
            <a:chOff x="1255" y="2275"/>
            <a:chExt cx="10812" cy="7604"/>
          </a:xfrm>
        </p:grpSpPr>
        <p:sp>
          <p:nvSpPr>
            <p:cNvPr id="7" name="云形 6"/>
            <p:cNvSpPr/>
            <p:nvPr/>
          </p:nvSpPr>
          <p:spPr>
            <a:xfrm>
              <a:off x="1255" y="2275"/>
              <a:ext cx="10812" cy="7604"/>
            </a:xfrm>
            <a:prstGeom prst="cloud">
              <a:avLst/>
            </a:prstGeom>
            <a:solidFill>
              <a:schemeClr val="bg1"/>
            </a:solidFill>
            <a:ln w="25400" cmpd="sng">
              <a:solidFill>
                <a:srgbClr val="5F77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279" y="4083"/>
              <a:ext cx="8079" cy="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 Light" panose="020B0300000000000000" charset="-122"/>
                  <a:cs typeface="Calibri" panose="020F0502020204030204" pitchFamily="34" charset="0"/>
                  <a:sym typeface="+mn-ea"/>
                </a:rPr>
                <a:t>…..</a:t>
              </a:r>
              <a:endParaRPr kumimoji="0" lang="zh-CN" alt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 Light" panose="020B0300000000000000" charset="-122"/>
                <a:cs typeface="Calibri" panose="020F0502020204030204" pitchFamily="34" charset="0"/>
                <a:sym typeface="+mn-ea"/>
              </a:endParaRPr>
            </a:p>
          </p:txBody>
        </p:sp>
      </p:grpSp>
      <p:pic>
        <p:nvPicPr>
          <p:cNvPr id="2" name="图片 1" descr="微信截图_202110091420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738235" y="829628"/>
            <a:ext cx="3304540" cy="550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81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796BD3-5F5B-AD07-F74A-0A8E9534B12A}"/>
              </a:ext>
            </a:extLst>
          </p:cNvPr>
          <p:cNvSpPr txBox="1"/>
          <p:nvPr/>
        </p:nvSpPr>
        <p:spPr>
          <a:xfrm>
            <a:off x="1955800" y="876300"/>
            <a:ext cx="8521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VN Banh Mi" pitchFamily="2" charset="0"/>
                <a:ea typeface="+mn-ea"/>
                <a:cs typeface="+mn-cs"/>
              </a:rPr>
              <a:t>Chúc mừng sinh nhật Tháng …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554A060-DAC3-E3E3-769B-4831E3C53E24}"/>
              </a:ext>
            </a:extLst>
          </p:cNvPr>
          <p:cNvSpPr/>
          <p:nvPr/>
        </p:nvSpPr>
        <p:spPr>
          <a:xfrm>
            <a:off x="762000" y="2006600"/>
            <a:ext cx="2921000" cy="3251200"/>
          </a:xfrm>
          <a:prstGeom prst="roundRect">
            <a:avLst/>
          </a:prstGeom>
          <a:noFill/>
          <a:ln w="57150">
            <a:solidFill>
              <a:srgbClr val="FDC1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D807619-F84D-4DD2-9360-A1ACC342A505}"/>
              </a:ext>
            </a:extLst>
          </p:cNvPr>
          <p:cNvSpPr/>
          <p:nvPr/>
        </p:nvSpPr>
        <p:spPr>
          <a:xfrm>
            <a:off x="4102100" y="2006600"/>
            <a:ext cx="2921000" cy="3251200"/>
          </a:xfrm>
          <a:prstGeom prst="roundRect">
            <a:avLst/>
          </a:prstGeom>
          <a:noFill/>
          <a:ln w="57150">
            <a:solidFill>
              <a:srgbClr val="FDC1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4467FB-9570-34E7-53B9-DDFB05742DED}"/>
              </a:ext>
            </a:extLst>
          </p:cNvPr>
          <p:cNvSpPr txBox="1"/>
          <p:nvPr/>
        </p:nvSpPr>
        <p:spPr>
          <a:xfrm>
            <a:off x="1524000" y="2318495"/>
            <a:ext cx="116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54FBDA-3975-2A09-AA12-F65C0670D629}"/>
              </a:ext>
            </a:extLst>
          </p:cNvPr>
          <p:cNvSpPr txBox="1"/>
          <p:nvPr/>
        </p:nvSpPr>
        <p:spPr>
          <a:xfrm>
            <a:off x="4610100" y="2392636"/>
            <a:ext cx="116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…</a:t>
            </a:r>
          </a:p>
        </p:txBody>
      </p:sp>
      <p:pic>
        <p:nvPicPr>
          <p:cNvPr id="9220" name="Picture 4" descr="Bóng món Quà Sinh nhật Bên Clip nghệ thuật - bong bóng sinh nhật png tải về  - Miễn phí trong suốt Bóng png Tải về.">
            <a:extLst>
              <a:ext uri="{FF2B5EF4-FFF2-40B4-BE49-F238E27FC236}">
                <a16:creationId xmlns:a16="http://schemas.microsoft.com/office/drawing/2014/main" id="{407E33FB-3049-9F6B-B18A-941AE99B1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50" b="93125" l="10000" r="90000">
                        <a14:foregroundMark x1="50667" y1="5750" x2="50667" y2="5750"/>
                        <a14:foregroundMark x1="52333" y1="93125" x2="52333" y2="93125"/>
                        <a14:backgroundMark x1="64333" y1="47750" x2="64333" y2="47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420" y="1778000"/>
            <a:ext cx="3914775" cy="347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12,443 Animated Birthday Cake Illustrations &amp; Clip Art - iStock">
            <a:extLst>
              <a:ext uri="{FF2B5EF4-FFF2-40B4-BE49-F238E27FC236}">
                <a16:creationId xmlns:a16="http://schemas.microsoft.com/office/drawing/2014/main" id="{BC2C691C-FAFC-D3F4-6758-4570AA699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8889" y1="19444" x2="38889" y2="19444"/>
                        <a14:foregroundMark x1="39542" y1="14542" x2="39052" y2="21405"/>
                        <a14:foregroundMark x1="38399" y1="12092" x2="38399" y2="12092"/>
                        <a14:foregroundMark x1="38399" y1="12092" x2="39052" y2="23203"/>
                        <a14:foregroundMark x1="44553" y1="22059" x2="44608" y2="25490"/>
                        <a14:foregroundMark x1="44514" y1="19608" x2="44553" y2="22059"/>
                        <a14:foregroundMark x1="44504" y1="18954" x2="44514" y2="19608"/>
                        <a14:foregroundMark x1="44467" y1="16667" x2="44504" y2="18954"/>
                        <a14:foregroundMark x1="44444" y1="15196" x2="44467" y2="16667"/>
                        <a14:foregroundMark x1="49049" y1="22059" x2="48693" y2="24837"/>
                        <a14:foregroundMark x1="49363" y1="19608" x2="49049" y2="22059"/>
                        <a14:foregroundMark x1="49447" y1="18954" x2="49363" y2="19608"/>
                        <a14:foregroundMark x1="49740" y1="16667" x2="49447" y2="18954"/>
                        <a14:foregroundMark x1="50327" y1="12092" x2="49740" y2="16667"/>
                        <a14:foregroundMark x1="56265" y1="22549" x2="56209" y2="26471"/>
                        <a14:foregroundMark x1="56311" y1="19281" x2="56265" y2="22549"/>
                        <a14:foregroundMark x1="56373" y1="14869" x2="56311" y2="19281"/>
                        <a14:foregroundMark x1="60739" y1="22549" x2="60131" y2="28105"/>
                        <a14:foregroundMark x1="61096" y1="19281" x2="60739" y2="22549"/>
                        <a14:foregroundMark x1="61275" y1="17647" x2="61096" y2="19281"/>
                        <a14:foregroundMark x1="69281" y1="18137" x2="68627" y2="28595"/>
                        <a14:foregroundMark x1="69444" y1="17484" x2="66830" y2="23529"/>
                        <a14:foregroundMark x1="44444" y1="17157" x2="44771" y2="19771"/>
                        <a14:backgroundMark x1="46732" y1="22059" x2="46732" y2="22059"/>
                        <a14:backgroundMark x1="46405" y1="28758" x2="46405" y2="28758"/>
                        <a14:backgroundMark x1="59150" y1="19281" x2="59150" y2="19281"/>
                        <a14:backgroundMark x1="58333" y1="22549" x2="58333" y2="22549"/>
                        <a14:backgroundMark x1="47876" y1="16667" x2="47876" y2="1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469" y="4580931"/>
            <a:ext cx="2365969" cy="236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447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37FA835C-D96C-4400-B1C2-323EF5F14D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8" t="3079" r="13875" b="51334"/>
          <a:stretch/>
        </p:blipFill>
        <p:spPr>
          <a:xfrm>
            <a:off x="10958981" y="93579"/>
            <a:ext cx="1003902" cy="276286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4D2850B-539B-4B46-B293-294951F2B744}"/>
              </a:ext>
            </a:extLst>
          </p:cNvPr>
          <p:cNvGrpSpPr/>
          <p:nvPr/>
        </p:nvGrpSpPr>
        <p:grpSpPr>
          <a:xfrm>
            <a:off x="8180229" y="3211561"/>
            <a:ext cx="3722805" cy="3722805"/>
            <a:chOff x="8183140" y="3092148"/>
            <a:chExt cx="3722805" cy="37228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990D51E-7360-4678-ADF6-EEBC5FD7689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6">
              <a:lum bright="10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83140" y="3092148"/>
              <a:ext cx="3722805" cy="372280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0959A17-B7BF-474B-AE17-E477C7E4B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171" y="3191179"/>
              <a:ext cx="3524742" cy="3524742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0546" y="2244587"/>
            <a:ext cx="2239804" cy="1271788"/>
          </a:xfrm>
          <a:prstGeom prst="rect">
            <a:avLst/>
          </a:prstGeom>
        </p:spPr>
      </p:pic>
      <p:grpSp>
        <p:nvGrpSpPr>
          <p:cNvPr id="108" name="Group 107"/>
          <p:cNvGrpSpPr/>
          <p:nvPr/>
        </p:nvGrpSpPr>
        <p:grpSpPr>
          <a:xfrm>
            <a:off x="1909462" y="588167"/>
            <a:ext cx="10244130" cy="1116246"/>
            <a:chOff x="989960" y="1662136"/>
            <a:chExt cx="6667896" cy="990768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AF270C3B-6AC7-4798-9A39-CAA25D6D4844}"/>
                </a:ext>
              </a:extLst>
            </p:cNvPr>
            <p:cNvGrpSpPr/>
            <p:nvPr/>
          </p:nvGrpSpPr>
          <p:grpSpPr>
            <a:xfrm>
              <a:off x="989960" y="1662136"/>
              <a:ext cx="6284094" cy="990768"/>
              <a:chOff x="4726633" y="1496870"/>
              <a:chExt cx="6566204" cy="1034859"/>
            </a:xfrm>
          </p:grpSpPr>
          <p:sp>
            <p:nvSpPr>
              <p:cNvPr id="111" name="Rectangle: Diagonal Corners Rounded 4">
                <a:extLst>
                  <a:ext uri="{FF2B5EF4-FFF2-40B4-BE49-F238E27FC236}">
                    <a16:creationId xmlns:a16="http://schemas.microsoft.com/office/drawing/2014/main" id="{4BA07609-55CC-46E8-BD31-18050AE963AC}"/>
                  </a:ext>
                </a:extLst>
              </p:cNvPr>
              <p:cNvSpPr/>
              <p:nvPr/>
            </p:nvSpPr>
            <p:spPr>
              <a:xfrm flipH="1">
                <a:off x="4726633" y="1591114"/>
                <a:ext cx="6566204" cy="940615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zihun59hao-chuangcuhei"/>
                  <a:cs typeface="+mn-cs"/>
                </a:endParaRPr>
              </a:p>
            </p:txBody>
          </p:sp>
          <p:sp>
            <p:nvSpPr>
              <p:cNvPr id="112" name="Rectangle: Diagonal Corners Rounded 30">
                <a:extLst>
                  <a:ext uri="{FF2B5EF4-FFF2-40B4-BE49-F238E27FC236}">
                    <a16:creationId xmlns:a16="http://schemas.microsoft.com/office/drawing/2014/main" id="{C518D648-3B7D-4540-932D-42F4EE6BA389}"/>
                  </a:ext>
                </a:extLst>
              </p:cNvPr>
              <p:cNvSpPr/>
              <p:nvPr/>
            </p:nvSpPr>
            <p:spPr>
              <a:xfrm flipH="1">
                <a:off x="5027553" y="1496870"/>
                <a:ext cx="6214308" cy="83569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zihun59hao-chuangcuhei"/>
                  <a:cs typeface="+mn-cs"/>
                </a:endParaRPr>
              </a:p>
            </p:txBody>
          </p:sp>
        </p:grpSp>
        <p:sp>
          <p:nvSpPr>
            <p:cNvPr id="110" name="TextBox 109"/>
            <p:cNvSpPr txBox="1"/>
            <p:nvPr/>
          </p:nvSpPr>
          <p:spPr>
            <a:xfrm>
              <a:off x="1441142" y="1866365"/>
              <a:ext cx="6216714" cy="464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LỢI ÍCH CỦA ĐIỆN, NƯỚC TRONG CUỘC SỐNG</a:t>
              </a:r>
            </a:p>
          </p:txBody>
        </p:sp>
      </p:grpSp>
      <p:pic>
        <p:nvPicPr>
          <p:cNvPr id="131" name="Picture 130">
            <a:extLst>
              <a:ext uri="{FF2B5EF4-FFF2-40B4-BE49-F238E27FC236}">
                <a16:creationId xmlns:a16="http://schemas.microsoft.com/office/drawing/2014/main" id="{1BAA61CE-C168-D268-8BD4-D5F159BD79E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600" b="94258" l="0" r="52716">
                        <a14:foregroundMark x1="20927" y1="36204" x2="23802" y2="38915"/>
                        <a14:foregroundMark x1="30351" y1="35566" x2="33387" y2="39234"/>
                        <a14:foregroundMark x1="23802" y1="42584" x2="27955" y2="45614"/>
                        <a14:foregroundMark x1="23482" y1="79585" x2="22045" y2="85327"/>
                        <a14:foregroundMark x1="20927" y1="80702" x2="21246" y2="82616"/>
                        <a14:foregroundMark x1="31470" y1="78309" x2="33067" y2="84530"/>
                        <a14:foregroundMark x1="30511" y1="80064" x2="30511" y2="82935"/>
                      </a14:backgroundRemoval>
                    </a14:imgEffect>
                  </a14:imgLayer>
                </a14:imgProps>
              </a:ext>
            </a:extLst>
          </a:blip>
          <a:srcRect t="17933" r="47912"/>
          <a:stretch/>
        </p:blipFill>
        <p:spPr>
          <a:xfrm>
            <a:off x="592438" y="3429000"/>
            <a:ext cx="2473078" cy="3902665"/>
          </a:xfrm>
          <a:prstGeom prst="rect">
            <a:avLst/>
          </a:prstGeom>
        </p:spPr>
      </p:pic>
      <p:sp>
        <p:nvSpPr>
          <p:cNvPr id="132" name="Rounded Rectangular Callout 3">
            <a:extLst>
              <a:ext uri="{FF2B5EF4-FFF2-40B4-BE49-F238E27FC236}">
                <a16:creationId xmlns:a16="http://schemas.microsoft.com/office/drawing/2014/main" id="{F15D3178-A3BC-8725-57D5-97B46B849FE5}"/>
              </a:ext>
            </a:extLst>
          </p:cNvPr>
          <p:cNvSpPr/>
          <p:nvPr/>
        </p:nvSpPr>
        <p:spPr>
          <a:xfrm>
            <a:off x="2527994" y="1708240"/>
            <a:ext cx="6322193" cy="2128035"/>
          </a:xfrm>
          <a:prstGeom prst="wedgeRoundRectCallout">
            <a:avLst>
              <a:gd name="adj1" fmla="val -43611"/>
              <a:gd name="adj2" fmla="val 70562"/>
              <a:gd name="adj3" fmla="val 16667"/>
            </a:avLst>
          </a:prstGeom>
          <a:solidFill>
            <a:srgbClr val="FDFDD7"/>
          </a:solidFill>
          <a:ln w="38100" cap="flat" cmpd="sng" algn="ctr">
            <a:solidFill>
              <a:srgbClr val="C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Hãy tưởng tượng một ngày gia đình em không có điện, nước.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Viết hoặc vẽ về cuộc sống của gia đình em trong ngày đó.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432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181E1E8B-14A9-41D1-A5A1-9DA9AB5AC82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425" t="5947" r="2921" b="3047"/>
          <a:stretch/>
        </p:blipFill>
        <p:spPr>
          <a:xfrm>
            <a:off x="1294218" y="628291"/>
            <a:ext cx="966202" cy="71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3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37FA835C-D96C-4400-B1C2-323EF5F14D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8" t="3079" r="13875" b="51334"/>
          <a:stretch/>
        </p:blipFill>
        <p:spPr>
          <a:xfrm>
            <a:off x="10958981" y="93579"/>
            <a:ext cx="1003902" cy="2762864"/>
          </a:xfrm>
          <a:prstGeom prst="rect">
            <a:avLst/>
          </a:prstGeom>
        </p:spPr>
      </p:pic>
      <p:grpSp>
        <p:nvGrpSpPr>
          <p:cNvPr id="108" name="Group 107"/>
          <p:cNvGrpSpPr/>
          <p:nvPr/>
        </p:nvGrpSpPr>
        <p:grpSpPr>
          <a:xfrm>
            <a:off x="1408017" y="602914"/>
            <a:ext cx="9654483" cy="1057252"/>
            <a:chOff x="989960" y="1714497"/>
            <a:chExt cx="6284094" cy="938406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AF270C3B-6AC7-4798-9A39-CAA25D6D4844}"/>
                </a:ext>
              </a:extLst>
            </p:cNvPr>
            <p:cNvGrpSpPr/>
            <p:nvPr/>
          </p:nvGrpSpPr>
          <p:grpSpPr>
            <a:xfrm>
              <a:off x="989960" y="1714497"/>
              <a:ext cx="6284094" cy="938406"/>
              <a:chOff x="4726633" y="1551562"/>
              <a:chExt cx="6566204" cy="980167"/>
            </a:xfrm>
          </p:grpSpPr>
          <p:sp>
            <p:nvSpPr>
              <p:cNvPr id="111" name="Rectangle: Diagonal Corners Rounded 4">
                <a:extLst>
                  <a:ext uri="{FF2B5EF4-FFF2-40B4-BE49-F238E27FC236}">
                    <a16:creationId xmlns:a16="http://schemas.microsoft.com/office/drawing/2014/main" id="{4BA07609-55CC-46E8-BD31-18050AE963AC}"/>
                  </a:ext>
                </a:extLst>
              </p:cNvPr>
              <p:cNvSpPr/>
              <p:nvPr/>
            </p:nvSpPr>
            <p:spPr>
              <a:xfrm flipH="1">
                <a:off x="4726633" y="1591114"/>
                <a:ext cx="6566204" cy="940615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zihun59hao-chuangcuhei" panose="020F0502020204030204"/>
                  <a:cs typeface="+mn-cs"/>
                </a:endParaRPr>
              </a:p>
            </p:txBody>
          </p:sp>
          <p:sp>
            <p:nvSpPr>
              <p:cNvPr id="112" name="Rectangle: Diagonal Corners Rounded 30">
                <a:extLst>
                  <a:ext uri="{FF2B5EF4-FFF2-40B4-BE49-F238E27FC236}">
                    <a16:creationId xmlns:a16="http://schemas.microsoft.com/office/drawing/2014/main" id="{C518D648-3B7D-4540-932D-42F4EE6BA389}"/>
                  </a:ext>
                </a:extLst>
              </p:cNvPr>
              <p:cNvSpPr/>
              <p:nvPr/>
            </p:nvSpPr>
            <p:spPr>
              <a:xfrm flipH="1">
                <a:off x="4726634" y="1551562"/>
                <a:ext cx="6455930" cy="890648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zihun59hao-chuangcuhei" panose="020F0502020204030204"/>
                  <a:cs typeface="+mn-cs"/>
                </a:endParaRPr>
              </a:p>
            </p:txBody>
          </p:sp>
        </p:grpSp>
        <p:sp>
          <p:nvSpPr>
            <p:cNvPr id="110" name="TextBox 109"/>
            <p:cNvSpPr txBox="1"/>
            <p:nvPr/>
          </p:nvSpPr>
          <p:spPr>
            <a:xfrm>
              <a:off x="989960" y="1866365"/>
              <a:ext cx="6216713" cy="519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LỢI ÍCH CỦA ĐIỆN, NƯỚC TRONG CUỘC SỐNG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0A8568CD-9284-CC40-5C70-E4506BD2A9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5" t="68972" r="9899" b="12061"/>
          <a:stretch/>
        </p:blipFill>
        <p:spPr>
          <a:xfrm>
            <a:off x="1227242" y="2154601"/>
            <a:ext cx="9835258" cy="348759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D0B3E47-EF9B-4A10-090C-EA3AD7E4696D}"/>
              </a:ext>
            </a:extLst>
          </p:cNvPr>
          <p:cNvGrpSpPr/>
          <p:nvPr/>
        </p:nvGrpSpPr>
        <p:grpSpPr>
          <a:xfrm>
            <a:off x="499529" y="1754344"/>
            <a:ext cx="1455425" cy="915639"/>
            <a:chOff x="595937" y="1777152"/>
            <a:chExt cx="8020216" cy="108349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62F890F-088A-F979-EECA-2C0102A863F4}"/>
                </a:ext>
              </a:extLst>
            </p:cNvPr>
            <p:cNvGrpSpPr/>
            <p:nvPr/>
          </p:nvGrpSpPr>
          <p:grpSpPr>
            <a:xfrm>
              <a:off x="595937" y="1777152"/>
              <a:ext cx="8020216" cy="1083490"/>
              <a:chOff x="4314924" y="1617003"/>
              <a:chExt cx="8380263" cy="1131706"/>
            </a:xfrm>
          </p:grpSpPr>
          <p:sp>
            <p:nvSpPr>
              <p:cNvPr id="24" name="Rectangle: Diagonal Corners Rounded 4">
                <a:extLst>
                  <a:ext uri="{FF2B5EF4-FFF2-40B4-BE49-F238E27FC236}">
                    <a16:creationId xmlns:a16="http://schemas.microsoft.com/office/drawing/2014/main" id="{C0E4A416-92B6-DBC1-1535-3AC7C046A4CB}"/>
                  </a:ext>
                </a:extLst>
              </p:cNvPr>
              <p:cNvSpPr/>
              <p:nvPr/>
            </p:nvSpPr>
            <p:spPr>
              <a:xfrm flipH="1">
                <a:off x="4502760" y="1676401"/>
                <a:ext cx="8192427" cy="1072308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zihun59hao-chuangcuhei"/>
                  <a:cs typeface="+mn-cs"/>
                </a:endParaRPr>
              </a:p>
            </p:txBody>
          </p:sp>
          <p:sp>
            <p:nvSpPr>
              <p:cNvPr id="25" name="Rectangle: Diagonal Corners Rounded 30">
                <a:extLst>
                  <a:ext uri="{FF2B5EF4-FFF2-40B4-BE49-F238E27FC236}">
                    <a16:creationId xmlns:a16="http://schemas.microsoft.com/office/drawing/2014/main" id="{E3BDA28B-E35B-1194-06F3-6548D3559E84}"/>
                  </a:ext>
                </a:extLst>
              </p:cNvPr>
              <p:cNvSpPr/>
              <p:nvPr/>
            </p:nvSpPr>
            <p:spPr>
              <a:xfrm flipH="1">
                <a:off x="4314924" y="1617003"/>
                <a:ext cx="8050897" cy="1027368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381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zihun59hao-chuangcuhei"/>
                  <a:cs typeface="+mn-cs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C4AFD9F-BB7F-3818-6C71-F8DBBA5C2094}"/>
                </a:ext>
              </a:extLst>
            </p:cNvPr>
            <p:cNvSpPr txBox="1"/>
            <p:nvPr/>
          </p:nvSpPr>
          <p:spPr>
            <a:xfrm>
              <a:off x="775719" y="1922963"/>
              <a:ext cx="7525219" cy="691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iny" panose="02000903060500060000" pitchFamily="2" charset="0"/>
                  <a:cs typeface="Courier New" panose="02070309020205020404" pitchFamily="49" charset="0"/>
                </a:rPr>
                <a:t>MẪU: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105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37FA835C-D96C-4400-B1C2-323EF5F14D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8" t="3079" r="13875" b="51334"/>
          <a:stretch/>
        </p:blipFill>
        <p:spPr>
          <a:xfrm>
            <a:off x="10958981" y="93579"/>
            <a:ext cx="1003902" cy="2762864"/>
          </a:xfrm>
          <a:prstGeom prst="rect">
            <a:avLst/>
          </a:prstGeom>
        </p:spPr>
      </p:pic>
      <p:grpSp>
        <p:nvGrpSpPr>
          <p:cNvPr id="108" name="Group 107"/>
          <p:cNvGrpSpPr/>
          <p:nvPr/>
        </p:nvGrpSpPr>
        <p:grpSpPr>
          <a:xfrm>
            <a:off x="1408017" y="602914"/>
            <a:ext cx="9654483" cy="1057252"/>
            <a:chOff x="989960" y="1714497"/>
            <a:chExt cx="6284094" cy="938406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AF270C3B-6AC7-4798-9A39-CAA25D6D4844}"/>
                </a:ext>
              </a:extLst>
            </p:cNvPr>
            <p:cNvGrpSpPr/>
            <p:nvPr/>
          </p:nvGrpSpPr>
          <p:grpSpPr>
            <a:xfrm>
              <a:off x="989960" y="1714497"/>
              <a:ext cx="6284094" cy="938406"/>
              <a:chOff x="4726633" y="1551562"/>
              <a:chExt cx="6566204" cy="980167"/>
            </a:xfrm>
          </p:grpSpPr>
          <p:sp>
            <p:nvSpPr>
              <p:cNvPr id="111" name="Rectangle: Diagonal Corners Rounded 4">
                <a:extLst>
                  <a:ext uri="{FF2B5EF4-FFF2-40B4-BE49-F238E27FC236}">
                    <a16:creationId xmlns:a16="http://schemas.microsoft.com/office/drawing/2014/main" id="{4BA07609-55CC-46E8-BD31-18050AE963AC}"/>
                  </a:ext>
                </a:extLst>
              </p:cNvPr>
              <p:cNvSpPr/>
              <p:nvPr/>
            </p:nvSpPr>
            <p:spPr>
              <a:xfrm flipH="1">
                <a:off x="4726633" y="1591114"/>
                <a:ext cx="6566204" cy="940615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zihun59hao-chuangcuhei" panose="020F0502020204030204"/>
                  <a:cs typeface="+mn-cs"/>
                </a:endParaRPr>
              </a:p>
            </p:txBody>
          </p:sp>
          <p:sp>
            <p:nvSpPr>
              <p:cNvPr id="112" name="Rectangle: Diagonal Corners Rounded 30">
                <a:extLst>
                  <a:ext uri="{FF2B5EF4-FFF2-40B4-BE49-F238E27FC236}">
                    <a16:creationId xmlns:a16="http://schemas.microsoft.com/office/drawing/2014/main" id="{C518D648-3B7D-4540-932D-42F4EE6BA389}"/>
                  </a:ext>
                </a:extLst>
              </p:cNvPr>
              <p:cNvSpPr/>
              <p:nvPr/>
            </p:nvSpPr>
            <p:spPr>
              <a:xfrm flipH="1">
                <a:off x="4726634" y="1551562"/>
                <a:ext cx="6455930" cy="890648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zihun59hao-chuangcuhei" panose="020F0502020204030204"/>
                  <a:cs typeface="+mn-cs"/>
                </a:endParaRPr>
              </a:p>
            </p:txBody>
          </p:sp>
        </p:grpSp>
        <p:sp>
          <p:nvSpPr>
            <p:cNvPr id="110" name="TextBox 109"/>
            <p:cNvSpPr txBox="1"/>
            <p:nvPr/>
          </p:nvSpPr>
          <p:spPr>
            <a:xfrm>
              <a:off x="989960" y="1866365"/>
              <a:ext cx="6216713" cy="519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LỢI ÍCH CỦA ĐIỆN, NƯỚC TRONG CUỘC SỐNG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1" name="Picture 130">
            <a:extLst>
              <a:ext uri="{FF2B5EF4-FFF2-40B4-BE49-F238E27FC236}">
                <a16:creationId xmlns:a16="http://schemas.microsoft.com/office/drawing/2014/main" id="{1BAA61CE-C168-D268-8BD4-D5F159BD79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600" b="94258" l="0" r="52716">
                        <a14:foregroundMark x1="20927" y1="36204" x2="23802" y2="38915"/>
                        <a14:foregroundMark x1="30351" y1="35566" x2="33387" y2="39234"/>
                        <a14:foregroundMark x1="23802" y1="42584" x2="27955" y2="45614"/>
                        <a14:foregroundMark x1="23482" y1="79585" x2="22045" y2="85327"/>
                        <a14:foregroundMark x1="20927" y1="80702" x2="21246" y2="82616"/>
                        <a14:foregroundMark x1="31470" y1="78309" x2="33067" y2="84530"/>
                        <a14:foregroundMark x1="30511" y1="80064" x2="30511" y2="82935"/>
                      </a14:backgroundRemoval>
                    </a14:imgEffect>
                  </a14:imgLayer>
                </a14:imgProps>
              </a:ext>
            </a:extLst>
          </a:blip>
          <a:srcRect t="17933" r="47912"/>
          <a:stretch/>
        </p:blipFill>
        <p:spPr>
          <a:xfrm>
            <a:off x="2265104" y="3380926"/>
            <a:ext cx="2473078" cy="3902665"/>
          </a:xfrm>
          <a:prstGeom prst="rect">
            <a:avLst/>
          </a:prstGeom>
        </p:spPr>
      </p:pic>
      <p:sp>
        <p:nvSpPr>
          <p:cNvPr id="132" name="Rounded Rectangular Callout 3">
            <a:extLst>
              <a:ext uri="{FF2B5EF4-FFF2-40B4-BE49-F238E27FC236}">
                <a16:creationId xmlns:a16="http://schemas.microsoft.com/office/drawing/2014/main" id="{F15D3178-A3BC-8725-57D5-97B46B849FE5}"/>
              </a:ext>
            </a:extLst>
          </p:cNvPr>
          <p:cNvSpPr/>
          <p:nvPr/>
        </p:nvSpPr>
        <p:spPr>
          <a:xfrm>
            <a:off x="4200660" y="1660166"/>
            <a:ext cx="6322193" cy="2128035"/>
          </a:xfrm>
          <a:prstGeom prst="wedgeRoundRectCallout">
            <a:avLst>
              <a:gd name="adj1" fmla="val -43611"/>
              <a:gd name="adj2" fmla="val 70562"/>
              <a:gd name="adj3" fmla="val 16667"/>
            </a:avLst>
          </a:prstGeom>
          <a:solidFill>
            <a:srgbClr val="FDFDD7"/>
          </a:solidFill>
          <a:ln w="38100" cap="flat" cmpd="sng" algn="ctr">
            <a:solidFill>
              <a:srgbClr val="C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 Chia sẻ về sản phẩm của em và cho biết lí do phải tiết kiệm điện, nước.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432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56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37FA835C-D96C-4400-B1C2-323EF5F14D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8" t="3079" r="13875" b="51334"/>
          <a:stretch/>
        </p:blipFill>
        <p:spPr>
          <a:xfrm>
            <a:off x="10958981" y="93579"/>
            <a:ext cx="1003902" cy="27628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5383" y="1530661"/>
            <a:ext cx="7372971" cy="4748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6510" y1="51016" x2="58542" y2="51172"/>
                        <a14:foregroundMark x1="52031" y1="77578" x2="51458" y2="83125"/>
                        <a14:foregroundMark x1="58438" y1="52969" x2="61667" y2="50469"/>
                        <a14:foregroundMark x1="62396" y1="49141" x2="63594" y2="47188"/>
                        <a14:backgroundMark x1="37344" y1="22031" x2="37448" y2="51016"/>
                        <a14:backgroundMark x1="64323" y1="22422" x2="63958" y2="40469"/>
                        <a14:backgroundMark x1="49167" y1="78125" x2="49167" y2="78125"/>
                        <a14:backgroundMark x1="49375" y1="77891" x2="49375" y2="77891"/>
                        <a14:backgroundMark x1="43490" y1="41250" x2="43490" y2="41250"/>
                        <a14:backgroundMark x1="62031" y1="48125" x2="62552" y2="45938"/>
                        <a14:backgroundMark x1="62760" y1="49141" x2="64479" y2="46797"/>
                      </a14:backgroundRemoval>
                    </a14:imgEffect>
                  </a14:imgLayer>
                </a14:imgProps>
              </a:ext>
            </a:extLst>
          </a:blip>
          <a:srcRect l="33735" r="34096"/>
          <a:stretch/>
        </p:blipFill>
        <p:spPr>
          <a:xfrm>
            <a:off x="883049" y="1245157"/>
            <a:ext cx="2708366" cy="56128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1513" y="761741"/>
            <a:ext cx="9731016" cy="109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37FA835C-D96C-4400-B1C2-323EF5F14D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8" t="3079" r="13875" b="51334"/>
          <a:stretch/>
        </p:blipFill>
        <p:spPr>
          <a:xfrm>
            <a:off x="10958981" y="93579"/>
            <a:ext cx="1003902" cy="27628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6510" y1="51016" x2="58542" y2="51172"/>
                        <a14:foregroundMark x1="52031" y1="77578" x2="51458" y2="83125"/>
                        <a14:foregroundMark x1="58438" y1="52969" x2="61667" y2="50469"/>
                        <a14:foregroundMark x1="62396" y1="49141" x2="63594" y2="47188"/>
                        <a14:backgroundMark x1="37344" y1="22031" x2="37448" y2="51016"/>
                        <a14:backgroundMark x1="64323" y1="22422" x2="63958" y2="40469"/>
                        <a14:backgroundMark x1="49167" y1="78125" x2="49167" y2="78125"/>
                        <a14:backgroundMark x1="49375" y1="77891" x2="49375" y2="77891"/>
                        <a14:backgroundMark x1="43490" y1="41250" x2="43490" y2="41250"/>
                        <a14:backgroundMark x1="62031" y1="48125" x2="62552" y2="45938"/>
                        <a14:backgroundMark x1="62760" y1="49141" x2="64479" y2="46797"/>
                      </a14:backgroundRemoval>
                    </a14:imgEffect>
                  </a14:imgLayer>
                </a14:imgProps>
              </a:ext>
            </a:extLst>
          </a:blip>
          <a:srcRect l="33735" r="34096"/>
          <a:stretch/>
        </p:blipFill>
        <p:spPr>
          <a:xfrm>
            <a:off x="1175657" y="1340951"/>
            <a:ext cx="2708366" cy="56128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766066-56EF-4834-BF8F-10CDF5C020CE}"/>
              </a:ext>
            </a:extLst>
          </p:cNvPr>
          <p:cNvSpPr txBox="1"/>
          <p:nvPr/>
        </p:nvSpPr>
        <p:spPr>
          <a:xfrm>
            <a:off x="4016684" y="1340951"/>
            <a:ext cx="69996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SINH HOẠT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CHỦ ĐỀ</a:t>
            </a:r>
            <a:endParaRPr kumimoji="0" lang="en-US" sz="88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/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9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37FA835C-D96C-4400-B1C2-323EF5F14D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8" t="3079" r="13875" b="51334"/>
          <a:stretch/>
        </p:blipFill>
        <p:spPr>
          <a:xfrm>
            <a:off x="10958981" y="93579"/>
            <a:ext cx="1003902" cy="276286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63890FC-350C-41C7-BB48-AD9800CAAFBE}"/>
              </a:ext>
            </a:extLst>
          </p:cNvPr>
          <p:cNvGrpSpPr/>
          <p:nvPr/>
        </p:nvGrpSpPr>
        <p:grpSpPr>
          <a:xfrm>
            <a:off x="1277725" y="1110676"/>
            <a:ext cx="9636550" cy="1158240"/>
            <a:chOff x="1166948" y="923109"/>
            <a:chExt cx="9636550" cy="1158240"/>
          </a:xfrm>
        </p:grpSpPr>
        <p:sp>
          <p:nvSpPr>
            <p:cNvPr id="9" name="Rounded Rectangle 1">
              <a:extLst>
                <a:ext uri="{FF2B5EF4-FFF2-40B4-BE49-F238E27FC236}">
                  <a16:creationId xmlns:a16="http://schemas.microsoft.com/office/drawing/2014/main" id="{C3689140-495F-418B-9205-32BEE3E6551E}"/>
                </a:ext>
              </a:extLst>
            </p:cNvPr>
            <p:cNvSpPr/>
            <p:nvPr/>
          </p:nvSpPr>
          <p:spPr>
            <a:xfrm>
              <a:off x="1166949" y="923109"/>
              <a:ext cx="9636549" cy="115824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723AF81-0F5F-453B-9DB3-3C7935D1C5A7}"/>
                </a:ext>
              </a:extLst>
            </p:cNvPr>
            <p:cNvSpPr txBox="1"/>
            <p:nvPr/>
          </p:nvSpPr>
          <p:spPr>
            <a:xfrm>
              <a:off x="1166948" y="1164221"/>
              <a:ext cx="9636549" cy="621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18000"/>
                </a:lnSpc>
              </a:pPr>
              <a:r>
                <a:rPr lang="en-US" sz="3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 HIỂU VIỆC LÀM GÂY LÃNG PHÍ ĐIỆN, NƯỚC</a:t>
              </a:r>
              <a:endPara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Lý do phải tiết kiệm điện nước ngay từ bây giờ">
            <a:extLst>
              <a:ext uri="{FF2B5EF4-FFF2-40B4-BE49-F238E27FC236}">
                <a16:creationId xmlns:a16="http://schemas.microsoft.com/office/drawing/2014/main" id="{B4E2A755-4450-450B-B189-92D2E32C4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2775400"/>
            <a:ext cx="3579641" cy="362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37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37FA835C-D96C-4400-B1C2-323EF5F14D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8" t="3079" r="13875" b="51334"/>
          <a:stretch/>
        </p:blipFill>
        <p:spPr>
          <a:xfrm>
            <a:off x="10958981" y="93579"/>
            <a:ext cx="1003902" cy="276286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373739" y="418011"/>
            <a:ext cx="9683925" cy="1057000"/>
            <a:chOff x="1164734" y="858751"/>
            <a:chExt cx="9683925" cy="1158240"/>
          </a:xfrm>
        </p:grpSpPr>
        <p:sp>
          <p:nvSpPr>
            <p:cNvPr id="2" name="Rounded Rectangle 1"/>
            <p:cNvSpPr/>
            <p:nvPr/>
          </p:nvSpPr>
          <p:spPr>
            <a:xfrm>
              <a:off x="1184366" y="858751"/>
              <a:ext cx="9664293" cy="115824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ihun59hao-chuangcuhei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CF8603-FC33-481C-B3A7-599D9EF17B2D}"/>
                </a:ext>
              </a:extLst>
            </p:cNvPr>
            <p:cNvSpPr txBox="1"/>
            <p:nvPr/>
          </p:nvSpPr>
          <p:spPr>
            <a:xfrm>
              <a:off x="1164734" y="1065315"/>
              <a:ext cx="9636549" cy="681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8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TÌM HIỂU VIỆC LÀM GÂY LÃNG PHÍ ĐIỆN, NƯỚC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Rounded Rectangular Callout 21"/>
          <p:cNvSpPr/>
          <p:nvPr/>
        </p:nvSpPr>
        <p:spPr>
          <a:xfrm>
            <a:off x="1058062" y="1799443"/>
            <a:ext cx="5441212" cy="1282462"/>
          </a:xfrm>
          <a:prstGeom prst="wedgeRoundRectCallout">
            <a:avLst>
              <a:gd name="adj1" fmla="val 65505"/>
              <a:gd name="adj2" fmla="val 55982"/>
              <a:gd name="adj3" fmla="val 16667"/>
            </a:avLst>
          </a:prstGeom>
          <a:solidFill>
            <a:srgbClr val="F7B746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1. Chia sẻ về số tiền sử dụng điện, nước của gia đình em.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D85F20F-CAAB-111F-BB1F-75D262C287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29" b="89793" l="51917" r="100000">
                        <a14:foregroundMark x1="71406" y1="30941" x2="69489" y2="40191"/>
                        <a14:foregroundMark x1="79872" y1="33014" x2="79712" y2="42743"/>
                        <a14:foregroundMark x1="66134" y1="85805" x2="71086" y2="86922"/>
                        <a14:foregroundMark x1="80351" y1="85805" x2="84185" y2="87560"/>
                      </a14:backgroundRemoval>
                    </a14:imgEffect>
                  </a14:imgLayer>
                </a14:imgProps>
              </a:ext>
            </a:extLst>
          </a:blip>
          <a:srcRect l="51899"/>
          <a:stretch/>
        </p:blipFill>
        <p:spPr>
          <a:xfrm>
            <a:off x="6499274" y="772568"/>
            <a:ext cx="3171099" cy="660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0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37FA835C-D96C-4400-B1C2-323EF5F14D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8" t="3079" r="13875" b="51334"/>
          <a:stretch/>
        </p:blipFill>
        <p:spPr>
          <a:xfrm>
            <a:off x="10958981" y="93579"/>
            <a:ext cx="1003902" cy="276286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373739" y="418011"/>
            <a:ext cx="9683925" cy="1057000"/>
            <a:chOff x="1164734" y="858751"/>
            <a:chExt cx="9683925" cy="1158240"/>
          </a:xfrm>
        </p:grpSpPr>
        <p:sp>
          <p:nvSpPr>
            <p:cNvPr id="2" name="Rounded Rectangle 1"/>
            <p:cNvSpPr/>
            <p:nvPr/>
          </p:nvSpPr>
          <p:spPr>
            <a:xfrm>
              <a:off x="1184366" y="858751"/>
              <a:ext cx="9664293" cy="115824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ihun59hao-chuangcuhei" panose="020F0502020204030204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CF8603-FC33-481C-B3A7-599D9EF17B2D}"/>
                </a:ext>
              </a:extLst>
            </p:cNvPr>
            <p:cNvSpPr txBox="1"/>
            <p:nvPr/>
          </p:nvSpPr>
          <p:spPr>
            <a:xfrm>
              <a:off x="1164734" y="1065315"/>
              <a:ext cx="9636549" cy="681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8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TÌM HIỂU VIỆC LÀM GÂY LÃNG PHÍ ĐIỆN, NƯỚC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Rounded Rectangular Callout 21"/>
          <p:cNvSpPr/>
          <p:nvPr/>
        </p:nvSpPr>
        <p:spPr>
          <a:xfrm>
            <a:off x="537557" y="1742092"/>
            <a:ext cx="11116885" cy="574175"/>
          </a:xfrm>
          <a:prstGeom prst="wedgeRoundRectCallout">
            <a:avLst>
              <a:gd name="adj1" fmla="val 37998"/>
              <a:gd name="adj2" fmla="val 103654"/>
              <a:gd name="adj3" fmla="val 16667"/>
            </a:avLst>
          </a:prstGeom>
          <a:solidFill>
            <a:srgbClr val="F7B746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2. Kể tên những việc gây lãng phí điện, nước trong các tranh sau: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D85F20F-CAAB-111F-BB1F-75D262C287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29" b="89793" l="51917" r="100000">
                        <a14:foregroundMark x1="71406" y1="30941" x2="69489" y2="40191"/>
                        <a14:foregroundMark x1="79872" y1="33014" x2="79712" y2="42743"/>
                        <a14:foregroundMark x1="66134" y1="85805" x2="71086" y2="86922"/>
                        <a14:foregroundMark x1="80351" y1="85805" x2="84185" y2="87560"/>
                      </a14:backgroundRemoval>
                    </a14:imgEffect>
                  </a14:imgLayer>
                </a14:imgProps>
              </a:ext>
            </a:extLst>
          </a:blip>
          <a:srcRect l="51899"/>
          <a:stretch/>
        </p:blipFill>
        <p:spPr>
          <a:xfrm>
            <a:off x="9547817" y="1816925"/>
            <a:ext cx="2260845" cy="4707680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C1BABAB3-05B8-4281-4593-074EFE256B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2" t="55494" r="49843" b="27330"/>
          <a:stretch/>
        </p:blipFill>
        <p:spPr>
          <a:xfrm>
            <a:off x="1766315" y="2395868"/>
            <a:ext cx="2750374" cy="2079767"/>
          </a:xfrm>
          <a:prstGeom prst="rect">
            <a:avLst/>
          </a:prstGeom>
        </p:spPr>
      </p:pic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9869B71D-8DC9-7F71-C4C1-60DE26D7FF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96" t="71934" r="14609" b="10890"/>
          <a:stretch/>
        </p:blipFill>
        <p:spPr>
          <a:xfrm>
            <a:off x="5678205" y="4564744"/>
            <a:ext cx="2750375" cy="2079767"/>
          </a:xfrm>
          <a:prstGeom prst="rect">
            <a:avLst/>
          </a:prstGeom>
        </p:spPr>
      </p:pic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D86C03B3-3F45-0601-1CC5-B798DAC390A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3" t="72943" r="47042" b="10890"/>
          <a:stretch/>
        </p:blipFill>
        <p:spPr>
          <a:xfrm>
            <a:off x="1808594" y="4625832"/>
            <a:ext cx="2750375" cy="1957593"/>
          </a:xfrm>
          <a:prstGeom prst="rect">
            <a:avLst/>
          </a:prstGeom>
        </p:spPr>
      </p:pic>
      <p:pic>
        <p:nvPicPr>
          <p:cNvPr id="13" name="Picture 12" descr="Graphical user interface&#10;&#10;Description automatically generated">
            <a:extLst>
              <a:ext uri="{FF2B5EF4-FFF2-40B4-BE49-F238E27FC236}">
                <a16:creationId xmlns:a16="http://schemas.microsoft.com/office/drawing/2014/main" id="{E5A3D016-361E-C8EF-7AC8-D6954DD0FBE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2" t="55494" r="18053" b="28339"/>
          <a:stretch/>
        </p:blipFill>
        <p:spPr>
          <a:xfrm>
            <a:off x="5678206" y="2530582"/>
            <a:ext cx="2750374" cy="195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7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37FA835C-D96C-4400-B1C2-323EF5F14D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8" t="3079" r="13875" b="51334"/>
          <a:stretch/>
        </p:blipFill>
        <p:spPr>
          <a:xfrm>
            <a:off x="10958981" y="93579"/>
            <a:ext cx="1003902" cy="2762864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C1BABAB3-05B8-4281-4593-074EFE256B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2" t="55494" r="49843" b="27330"/>
          <a:stretch/>
        </p:blipFill>
        <p:spPr>
          <a:xfrm>
            <a:off x="321623" y="309200"/>
            <a:ext cx="3938953" cy="2978542"/>
          </a:xfrm>
          <a:prstGeom prst="rect">
            <a:avLst/>
          </a:prstGeom>
        </p:spPr>
      </p:pic>
      <p:pic>
        <p:nvPicPr>
          <p:cNvPr id="14" name="Picture 22">
            <a:extLst>
              <a:ext uri="{FF2B5EF4-FFF2-40B4-BE49-F238E27FC236}">
                <a16:creationId xmlns:a16="http://schemas.microsoft.com/office/drawing/2014/main" id="{4CB6C1BC-C18F-4024-8997-F20BB781333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072778" y="606785"/>
            <a:ext cx="7604848" cy="57796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CB653C2-B14F-4796-A88E-E8AE6BAD7634}"/>
              </a:ext>
            </a:extLst>
          </p:cNvPr>
          <p:cNvSpPr txBox="1"/>
          <p:nvPr/>
        </p:nvSpPr>
        <p:spPr>
          <a:xfrm>
            <a:off x="4791423" y="2813370"/>
            <a:ext cx="63553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Bật điều hoà mà mở cửa sổ sẽ gây lãng phí điện.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97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37FA835C-D96C-4400-B1C2-323EF5F14D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8" t="3079" r="13875" b="51334"/>
          <a:stretch/>
        </p:blipFill>
        <p:spPr>
          <a:xfrm>
            <a:off x="10958981" y="93579"/>
            <a:ext cx="1003902" cy="2762864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C1BABAB3-05B8-4281-4593-074EFE256B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9" t="54786" r="17356" b="28038"/>
          <a:stretch/>
        </p:blipFill>
        <p:spPr>
          <a:xfrm>
            <a:off x="493147" y="351403"/>
            <a:ext cx="3938953" cy="2978542"/>
          </a:xfrm>
          <a:prstGeom prst="rect">
            <a:avLst/>
          </a:prstGeom>
        </p:spPr>
      </p:pic>
      <p:pic>
        <p:nvPicPr>
          <p:cNvPr id="14" name="Picture 22">
            <a:extLst>
              <a:ext uri="{FF2B5EF4-FFF2-40B4-BE49-F238E27FC236}">
                <a16:creationId xmlns:a16="http://schemas.microsoft.com/office/drawing/2014/main" id="{4CB6C1BC-C18F-4024-8997-F20BB781333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072778" y="606785"/>
            <a:ext cx="7604848" cy="57796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CB653C2-B14F-4796-A88E-E8AE6BAD7634}"/>
              </a:ext>
            </a:extLst>
          </p:cNvPr>
          <p:cNvSpPr txBox="1"/>
          <p:nvPr/>
        </p:nvSpPr>
        <p:spPr>
          <a:xfrm>
            <a:off x="4791423" y="2813370"/>
            <a:ext cx="56327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nước không chú ý để xả tràn ra ngoài gây lãng phí nước.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52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​千图网海量PPT模板www.58pic.com ​">
  <a:themeElements>
    <a:clrScheme name="自定义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0BE68"/>
      </a:accent1>
      <a:accent2>
        <a:srgbClr val="E0BE68"/>
      </a:accent2>
      <a:accent3>
        <a:srgbClr val="E0BE68"/>
      </a:accent3>
      <a:accent4>
        <a:srgbClr val="E0BE68"/>
      </a:accent4>
      <a:accent5>
        <a:srgbClr val="E0BE68"/>
      </a:accent5>
      <a:accent6>
        <a:srgbClr val="E0BE68"/>
      </a:accent6>
      <a:hlink>
        <a:srgbClr val="0563C1"/>
      </a:hlink>
      <a:folHlink>
        <a:srgbClr val="954F72"/>
      </a:folHlink>
    </a:clrScheme>
    <a:fontScheme name="olfeatse">
      <a:majorFont>
        <a:latin typeface="zihun59hao-chuangcuhei" panose="020F0302020204030204"/>
        <a:ea typeface="zihun59hao-chuangcuhei"/>
        <a:cs typeface=""/>
      </a:majorFont>
      <a:minorFont>
        <a:latin typeface="zihun59hao-chuangcuhei" panose="020F0502020204030204"/>
        <a:ea typeface="zihun59hao-chuangcu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​千图网海量PPT模板www.58pic.com ​">
  <a:themeElements>
    <a:clrScheme name="自定义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0BE68"/>
      </a:accent1>
      <a:accent2>
        <a:srgbClr val="E0BE68"/>
      </a:accent2>
      <a:accent3>
        <a:srgbClr val="E0BE68"/>
      </a:accent3>
      <a:accent4>
        <a:srgbClr val="E0BE68"/>
      </a:accent4>
      <a:accent5>
        <a:srgbClr val="E0BE68"/>
      </a:accent5>
      <a:accent6>
        <a:srgbClr val="E0BE68"/>
      </a:accent6>
      <a:hlink>
        <a:srgbClr val="0563C1"/>
      </a:hlink>
      <a:folHlink>
        <a:srgbClr val="954F72"/>
      </a:folHlink>
    </a:clrScheme>
    <a:fontScheme name="olfeatse">
      <a:majorFont>
        <a:latin typeface="zihun59hao-chuangcuhei"/>
        <a:ea typeface="zihun59hao-chuangcuhei"/>
        <a:cs typeface=""/>
      </a:majorFont>
      <a:minorFont>
        <a:latin typeface="zihun59hao-chuangcuhei"/>
        <a:ea typeface="zihun59hao-chuangcu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">
  <a:themeElements>
    <a:clrScheme name="自定义 10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DB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1098</TotalTime>
  <Words>702</Words>
  <PresentationFormat>Widescreen</PresentationFormat>
  <Paragraphs>104</Paragraphs>
  <Slides>36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56" baseType="lpstr">
      <vt:lpstr>等线</vt:lpstr>
      <vt:lpstr>Arial</vt:lpstr>
      <vt:lpstr>Calibri</vt:lpstr>
      <vt:lpstr>Coiny</vt:lpstr>
      <vt:lpstr>Grandview</vt:lpstr>
      <vt:lpstr>iCiel Cadena</vt:lpstr>
      <vt:lpstr>Lato Hairline</vt:lpstr>
      <vt:lpstr>Lato Light</vt:lpstr>
      <vt:lpstr>Lato Regular</vt:lpstr>
      <vt:lpstr>Roboto</vt:lpstr>
      <vt:lpstr>SVN-Poky's</vt:lpstr>
      <vt:lpstr>Times New Roman</vt:lpstr>
      <vt:lpstr>UTM Cookies</vt:lpstr>
      <vt:lpstr>UVN Banh Mi</vt:lpstr>
      <vt:lpstr>Wingdings</vt:lpstr>
      <vt:lpstr>zihun59hao-chuangcuhei</vt:lpstr>
      <vt:lpstr>字魂189号-星岩乐黑体</vt:lpstr>
      <vt:lpstr>​千图网海量PPT模板www.58pic.com ​</vt:lpstr>
      <vt:lpstr>1_​千图网海量PPT模板www.58pic.com ​</vt:lpstr>
      <vt:lpstr>1_office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Lan Hương; 0354473852</dc:creator>
  <dcterms:created xsi:type="dcterms:W3CDTF">2021-02-23T04:30:06Z</dcterms:created>
  <dcterms:modified xsi:type="dcterms:W3CDTF">2022-12-19T15:46:20Z</dcterms:modified>
</cp:coreProperties>
</file>